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700" r:id="rId4"/>
  </p:sldMasterIdLst>
  <p:notesMasterIdLst>
    <p:notesMasterId r:id="rId61"/>
  </p:notesMasterIdLst>
  <p:sldIdLst>
    <p:sldId id="256" r:id="rId5"/>
    <p:sldId id="257" r:id="rId6"/>
    <p:sldId id="258" r:id="rId7"/>
    <p:sldId id="333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334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337" r:id="rId27"/>
    <p:sldId id="277" r:id="rId28"/>
    <p:sldId id="279" r:id="rId29"/>
    <p:sldId id="338" r:id="rId30"/>
    <p:sldId id="339" r:id="rId31"/>
    <p:sldId id="340" r:id="rId32"/>
    <p:sldId id="341" r:id="rId33"/>
    <p:sldId id="280" r:id="rId34"/>
    <p:sldId id="281" r:id="rId35"/>
    <p:sldId id="282" r:id="rId36"/>
    <p:sldId id="335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13" r:id="rId6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c:style val="2"/>
  <c:chart>
    <c:title>
      <c:tx>
        <c:rich>
          <a:bodyPr rot="0"/>
          <a:lstStyle/>
          <a:p>
            <a:pPr>
              <a:defRPr lang="de-DE" sz="1800" b="1" strike="noStrike" spc="-1">
                <a:solidFill>
                  <a:srgbClr val="404040"/>
                </a:solidFill>
                <a:latin typeface="Arial"/>
                <a:ea typeface="DejaVu Sans"/>
              </a:defRPr>
            </a:pPr>
            <a:r>
              <a:rPr lang="de-DE" sz="1800" b="1" strike="noStrike" spc="-1">
                <a:solidFill>
                  <a:srgbClr val="404040"/>
                </a:solidFill>
                <a:latin typeface="Arial"/>
                <a:ea typeface="DejaVu Sans"/>
              </a:rPr>
              <a:t>tatsächlicher Primärenergieverbrauch Gas-BHKW Heizung </a:t>
            </a:r>
          </a:p>
        </c:rich>
      </c:tx>
      <c:layout>
        <c:manualLayout>
          <c:xMode val="edge"/>
          <c:yMode val="edge"/>
          <c:x val="0.185354330708661"/>
          <c:y val="1.0918635170603701E-2"/>
        </c:manualLayout>
      </c:layout>
      <c:overlay val="0"/>
      <c:spPr>
        <a:noFill/>
        <a:ln>
          <a:noFill/>
        </a:ln>
      </c:spPr>
    </c:title>
    <c:autoTitleDeleted val="0"/>
    <c:view3D>
      <c:rotX val="0"/>
      <c:rotY val="0"/>
      <c:rAngAx val="0"/>
      <c:perspective val="100"/>
    </c:view3D>
    <c:floor>
      <c:thickness val="0"/>
      <c:spPr>
        <a:solidFill>
          <a:srgbClr val="F2F2F2"/>
        </a:solidFill>
        <a:ln w="9360">
          <a:noFill/>
        </a:ln>
      </c:spPr>
    </c:floor>
    <c:sideWall>
      <c:thickness val="0"/>
      <c:spPr>
        <a:noFill/>
        <a:ln w="9360">
          <a:noFill/>
        </a:ln>
      </c:spPr>
    </c:sideWall>
    <c:backWall>
      <c:thickness val="0"/>
      <c:spPr>
        <a:noFill/>
        <a:ln w="936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4B183"/>
            </a:solidFill>
            <a:ln w="9360">
              <a:solidFill>
                <a:srgbClr val="2E75B6"/>
              </a:solidFill>
              <a:round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B867D"/>
              </a:solidFill>
              <a:ln w="9360">
                <a:solidFill>
                  <a:srgbClr val="2E75B6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1-3191-4E32-8F94-C45548900850}"/>
              </c:ext>
            </c:extLst>
          </c:dPt>
          <c:dPt>
            <c:idx val="3"/>
            <c:invertIfNegative val="0"/>
            <c:bubble3D val="0"/>
            <c:spPr>
              <a:solidFill>
                <a:srgbClr val="5B9BD5"/>
              </a:solidFill>
              <a:ln w="9360">
                <a:solidFill>
                  <a:srgbClr val="2E75B6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3-3191-4E32-8F94-C45548900850}"/>
              </c:ext>
            </c:extLst>
          </c:dPt>
          <c:dLbls>
            <c:dLbl>
              <c:idx val="2"/>
              <c:numFmt formatCode="General" sourceLinked="0"/>
              <c:spPr/>
              <c:txPr>
                <a:bodyPr/>
                <a:lstStyle/>
                <a:p>
                  <a:pPr>
                    <a:defRPr sz="900" b="0" strike="noStrike" spc="-1">
                      <a:solidFill>
                        <a:srgbClr val="404040"/>
                      </a:solidFill>
                      <a:latin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91-4E32-8F94-C45548900850}"/>
                </c:ext>
              </c:extLst>
            </c:dLbl>
            <c:dLbl>
              <c:idx val="3"/>
              <c:numFmt formatCode="General" sourceLinked="0"/>
              <c:spPr/>
              <c:txPr>
                <a:bodyPr/>
                <a:lstStyle/>
                <a:p>
                  <a:pPr>
                    <a:defRPr sz="900" b="0" strike="noStrike" spc="-1">
                      <a:solidFill>
                        <a:srgbClr val="404040"/>
                      </a:solidFill>
                      <a:latin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91-4E32-8F94-C45548900850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strike="noStrike" spc="-1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8"/>
                <c:pt idx="0">
                  <c:v>benötigte Heizenergie</c:v>
                </c:pt>
                <c:pt idx="1">
                  <c:v>Primärer Energie Einsatz</c:v>
                </c:pt>
                <c:pt idx="2">
                  <c:v>davon Heizung incl. Brennwertnutzung</c:v>
                </c:pt>
                <c:pt idx="3">
                  <c:v>davon 30% Strom</c:v>
                </c:pt>
                <c:pt idx="4">
                  <c:v>Gesamtstromertrag</c:v>
                </c:pt>
                <c:pt idx="5">
                  <c:v>Primärenergie hochgerechnet</c:v>
                </c:pt>
                <c:pt idx="6">
                  <c:v>Gutschrift des Strom vom KW </c:v>
                </c:pt>
                <c:pt idx="7">
                  <c:v>Tatsächl. Primärenergie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1">
                  <c:v>11.1</c:v>
                </c:pt>
                <c:pt idx="2">
                  <c:v>6.6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91-4E32-8F94-C45548900850}"/>
            </c:ext>
          </c:extLst>
        </c:ser>
        <c:ser>
          <c:idx val="1"/>
          <c:order val="1"/>
          <c:spPr>
            <a:solidFill>
              <a:srgbClr val="FF0000"/>
            </a:solidFill>
            <a:ln w="9360">
              <a:solidFill>
                <a:srgbClr val="C55A11"/>
              </a:solidFill>
              <a:round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strike="noStrike" spc="-1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8"/>
                <c:pt idx="0">
                  <c:v>benötigte Heizenergie</c:v>
                </c:pt>
                <c:pt idx="1">
                  <c:v>Primärer Energie Einsatz</c:v>
                </c:pt>
                <c:pt idx="2">
                  <c:v>davon Heizung incl. Brennwertnutzung</c:v>
                </c:pt>
                <c:pt idx="3">
                  <c:v>davon 30% Strom</c:v>
                </c:pt>
                <c:pt idx="4">
                  <c:v>Gesamtstromertrag</c:v>
                </c:pt>
                <c:pt idx="5">
                  <c:v>Primärenergie hochgerechnet</c:v>
                </c:pt>
                <c:pt idx="6">
                  <c:v>Gutschrift des Strom vom KW </c:v>
                </c:pt>
                <c:pt idx="7">
                  <c:v>Tatsächl. Primärenergie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8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191-4E32-8F94-C45548900850}"/>
            </c:ext>
          </c:extLst>
        </c:ser>
        <c:ser>
          <c:idx val="2"/>
          <c:order val="2"/>
          <c:spPr>
            <a:solidFill>
              <a:srgbClr val="2E75B6"/>
            </a:solidFill>
            <a:ln w="9360">
              <a:solidFill>
                <a:srgbClr val="7C7C7C"/>
              </a:solidFill>
              <a:round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strike="noStrike" spc="-1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8"/>
                <c:pt idx="0">
                  <c:v>benötigte Heizenergie</c:v>
                </c:pt>
                <c:pt idx="1">
                  <c:v>Primärer Energie Einsatz</c:v>
                </c:pt>
                <c:pt idx="2">
                  <c:v>davon Heizung incl. Brennwertnutzung</c:v>
                </c:pt>
                <c:pt idx="3">
                  <c:v>davon 30% Strom</c:v>
                </c:pt>
                <c:pt idx="4">
                  <c:v>Gesamtstromertrag</c:v>
                </c:pt>
                <c:pt idx="5">
                  <c:v>Primärenergie hochgerechnet</c:v>
                </c:pt>
                <c:pt idx="6">
                  <c:v>Gutschrift des Strom vom KW </c:v>
                </c:pt>
                <c:pt idx="7">
                  <c:v>Tatsächl. Primärenergie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8"/>
                <c:pt idx="4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91-4E32-8F94-C45548900850}"/>
            </c:ext>
          </c:extLst>
        </c:ser>
        <c:ser>
          <c:idx val="3"/>
          <c:order val="3"/>
          <c:spPr>
            <a:solidFill>
              <a:srgbClr val="FFC000">
                <a:alpha val="85000"/>
              </a:srgbClr>
            </a:solidFill>
            <a:ln w="9360">
              <a:solidFill>
                <a:srgbClr val="BF9000"/>
              </a:solidFill>
              <a:round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F4B183">
                  <a:alpha val="85000"/>
                </a:srgbClr>
              </a:solidFill>
              <a:ln w="9360">
                <a:solidFill>
                  <a:srgbClr val="BF9000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8-3191-4E32-8F94-C45548900850}"/>
              </c:ext>
            </c:extLst>
          </c:dPt>
          <c:dPt>
            <c:idx val="6"/>
            <c:invertIfNegative val="0"/>
            <c:bubble3D val="0"/>
            <c:spPr>
              <a:solidFill>
                <a:srgbClr val="9DC3E6">
                  <a:alpha val="85000"/>
                </a:srgbClr>
              </a:solidFill>
              <a:ln w="9360">
                <a:noFill/>
              </a:ln>
            </c:spPr>
            <c:extLst>
              <c:ext xmlns:c16="http://schemas.microsoft.com/office/drawing/2014/chart" uri="{C3380CC4-5D6E-409C-BE32-E72D297353CC}">
                <c16:uniqueId val="{0000000A-3191-4E32-8F94-C45548900850}"/>
              </c:ext>
            </c:extLst>
          </c:dPt>
          <c:dLbls>
            <c:dLbl>
              <c:idx val="5"/>
              <c:numFmt formatCode="General" sourceLinked="0"/>
              <c:spPr/>
              <c:txPr>
                <a:bodyPr/>
                <a:lstStyle/>
                <a:p>
                  <a:pPr>
                    <a:defRPr sz="900" b="0" strike="noStrike" spc="-1">
                      <a:solidFill>
                        <a:srgbClr val="404040"/>
                      </a:solidFill>
                      <a:latin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191-4E32-8F94-C45548900850}"/>
                </c:ext>
              </c:extLst>
            </c:dLbl>
            <c:dLbl>
              <c:idx val="6"/>
              <c:numFmt formatCode="General" sourceLinked="0"/>
              <c:spPr/>
              <c:txPr>
                <a:bodyPr/>
                <a:lstStyle/>
                <a:p>
                  <a:pPr>
                    <a:defRPr sz="900" b="0" strike="noStrike" spc="-1">
                      <a:solidFill>
                        <a:srgbClr val="404040"/>
                      </a:solidFill>
                      <a:latin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191-4E32-8F94-C45548900850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strike="noStrike" spc="-1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8"/>
                <c:pt idx="0">
                  <c:v>benötigte Heizenergie</c:v>
                </c:pt>
                <c:pt idx="1">
                  <c:v>Primärer Energie Einsatz</c:v>
                </c:pt>
                <c:pt idx="2">
                  <c:v>davon Heizung incl. Brennwertnutzung</c:v>
                </c:pt>
                <c:pt idx="3">
                  <c:v>davon 30% Strom</c:v>
                </c:pt>
                <c:pt idx="4">
                  <c:v>Gesamtstromertrag</c:v>
                </c:pt>
                <c:pt idx="5">
                  <c:v>Primärenergie hochgerechnet</c:v>
                </c:pt>
                <c:pt idx="6">
                  <c:v>Gutschrift des Strom vom KW </c:v>
                </c:pt>
                <c:pt idx="7">
                  <c:v>Tatsächl. Primärenergie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8"/>
                <c:pt idx="5">
                  <c:v>16.8</c:v>
                </c:pt>
                <c:pt idx="6">
                  <c:v>8.4</c:v>
                </c:pt>
                <c:pt idx="7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191-4E32-8F94-C455489008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40820174"/>
        <c:axId val="47113108"/>
        <c:axId val="0"/>
      </c:bar3DChart>
      <c:catAx>
        <c:axId val="4082017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9080">
            <a:solidFill>
              <a:srgbClr val="404040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rgbClr val="404040"/>
                </a:solidFill>
                <a:latin typeface="Arial"/>
                <a:ea typeface="DejaVu Sans"/>
              </a:defRPr>
            </a:pPr>
            <a:endParaRPr lang="de-DE"/>
          </a:p>
        </c:txPr>
        <c:crossAx val="47113108"/>
        <c:crosses val="autoZero"/>
        <c:auto val="1"/>
        <c:lblAlgn val="ctr"/>
        <c:lblOffset val="100"/>
        <c:noMultiLvlLbl val="0"/>
      </c:catAx>
      <c:valAx>
        <c:axId val="47113108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lang="de-DE" sz="900" b="1" strike="noStrike" spc="-1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r>
                  <a:rPr lang="de-DE" sz="900" b="1" strike="noStrike" spc="-1">
                    <a:solidFill>
                      <a:srgbClr val="404040"/>
                    </a:solidFill>
                    <a:latin typeface="Arial"/>
                    <a:ea typeface="DejaVu Sans"/>
                  </a:rPr>
                  <a:t> z. B. kWh 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404040"/>
                </a:solidFill>
                <a:latin typeface="Arial"/>
                <a:ea typeface="DejaVu Sans"/>
              </a:defRPr>
            </a:pPr>
            <a:endParaRPr lang="de-DE"/>
          </a:p>
        </c:txPr>
        <c:crossAx val="40820174"/>
        <c:crosses val="autoZero"/>
        <c:crossBetween val="between"/>
      </c:valAx>
    </c:plotArea>
    <c:plotVisOnly val="1"/>
    <c:dispBlanksAs val="gap"/>
    <c:showDLblsOverMax val="1"/>
  </c:chart>
  <c:spPr>
    <a:gradFill>
      <a:gsLst>
        <a:gs pos="0">
          <a:srgbClr val="FFFFFF"/>
        </a:gs>
        <a:gs pos="100000">
          <a:srgbClr val="BFBFBF"/>
        </a:gs>
      </a:gsLst>
      <a:path path="circle">
        <a:fillToRect l="50000" t="10000" r="50000" b="90000"/>
      </a:path>
    </a:gradFill>
    <a:ln w="9360">
      <a:solidFill>
        <a:srgbClr val="BFBFBF"/>
      </a:solidFill>
      <a:round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c:style val="2"/>
  <c:chart>
    <c:title>
      <c:tx>
        <c:rich>
          <a:bodyPr rot="0"/>
          <a:lstStyle/>
          <a:p>
            <a:pPr>
              <a:defRPr lang="de-DE" sz="1800" b="1" strike="noStrike" spc="-1">
                <a:solidFill>
                  <a:srgbClr val="404040"/>
                </a:solidFill>
                <a:latin typeface="Arial"/>
                <a:ea typeface="DejaVu Sans"/>
              </a:defRPr>
            </a:pPr>
            <a:r>
              <a:rPr lang="de-DE" sz="1800" b="1" strike="noStrike" spc="-1">
                <a:solidFill>
                  <a:srgbClr val="404040"/>
                </a:solidFill>
                <a:latin typeface="Arial"/>
                <a:ea typeface="DejaVu Sans"/>
              </a:rPr>
              <a:t>tatsächlicher Primärenergieverbrauch Gas-BHKW Heizung </a:t>
            </a:r>
          </a:p>
        </c:rich>
      </c:tx>
      <c:layout>
        <c:manualLayout>
          <c:xMode val="edge"/>
          <c:yMode val="edge"/>
          <c:x val="0.185354330708661"/>
          <c:y val="1.0977467303954999E-2"/>
        </c:manualLayout>
      </c:layout>
      <c:overlay val="0"/>
      <c:spPr>
        <a:noFill/>
        <a:ln>
          <a:noFill/>
        </a:ln>
      </c:spPr>
    </c:title>
    <c:autoTitleDeleted val="0"/>
    <c:view3D>
      <c:rotX val="0"/>
      <c:rotY val="0"/>
      <c:rAngAx val="0"/>
      <c:perspective val="100"/>
    </c:view3D>
    <c:floor>
      <c:thickness val="0"/>
      <c:spPr>
        <a:solidFill>
          <a:srgbClr val="F2F2F2"/>
        </a:solidFill>
        <a:ln w="9360">
          <a:noFill/>
        </a:ln>
      </c:spPr>
    </c:floor>
    <c:sideWall>
      <c:thickness val="0"/>
      <c:spPr>
        <a:noFill/>
        <a:ln w="9360">
          <a:noFill/>
        </a:ln>
      </c:spPr>
    </c:sideWall>
    <c:backWall>
      <c:thickness val="0"/>
      <c:spPr>
        <a:noFill/>
        <a:ln w="936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4B183"/>
            </a:solidFill>
            <a:ln w="9360">
              <a:solidFill>
                <a:srgbClr val="2E75B6"/>
              </a:solidFill>
              <a:round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B867D"/>
              </a:solidFill>
              <a:ln w="9360">
                <a:solidFill>
                  <a:srgbClr val="2E75B6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1-630B-4F6E-864A-6EFB8DC8CEF0}"/>
              </c:ext>
            </c:extLst>
          </c:dPt>
          <c:dPt>
            <c:idx val="3"/>
            <c:invertIfNegative val="0"/>
            <c:bubble3D val="0"/>
            <c:spPr>
              <a:solidFill>
                <a:srgbClr val="5B9BD5"/>
              </a:solidFill>
              <a:ln w="9360">
                <a:solidFill>
                  <a:srgbClr val="2E75B6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3-630B-4F6E-864A-6EFB8DC8CEF0}"/>
              </c:ext>
            </c:extLst>
          </c:dPt>
          <c:dLbls>
            <c:dLbl>
              <c:idx val="2"/>
              <c:numFmt formatCode="General" sourceLinked="0"/>
              <c:spPr/>
              <c:txPr>
                <a:bodyPr/>
                <a:lstStyle/>
                <a:p>
                  <a:pPr>
                    <a:defRPr sz="900" b="0" strike="noStrike" spc="-1">
                      <a:solidFill>
                        <a:srgbClr val="404040"/>
                      </a:solidFill>
                      <a:latin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0B-4F6E-864A-6EFB8DC8CEF0}"/>
                </c:ext>
              </c:extLst>
            </c:dLbl>
            <c:dLbl>
              <c:idx val="3"/>
              <c:numFmt formatCode="General" sourceLinked="0"/>
              <c:spPr/>
              <c:txPr>
                <a:bodyPr/>
                <a:lstStyle/>
                <a:p>
                  <a:pPr>
                    <a:defRPr sz="900" b="0" strike="noStrike" spc="-1">
                      <a:solidFill>
                        <a:srgbClr val="404040"/>
                      </a:solidFill>
                      <a:latin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0B-4F6E-864A-6EFB8DC8CEF0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strike="noStrike" spc="-1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8"/>
                <c:pt idx="0">
                  <c:v>benötigte Heizenergie</c:v>
                </c:pt>
                <c:pt idx="1">
                  <c:v>Primärer Energie Einsatz</c:v>
                </c:pt>
                <c:pt idx="2">
                  <c:v>davon Heizung incl. Brennwertnutzung</c:v>
                </c:pt>
                <c:pt idx="3">
                  <c:v>davon 30% Strom</c:v>
                </c:pt>
                <c:pt idx="4">
                  <c:v>Gesamtstromertrag</c:v>
                </c:pt>
                <c:pt idx="5">
                  <c:v>Primärenergie hochgerechnet</c:v>
                </c:pt>
                <c:pt idx="6">
                  <c:v>Gutschrift des Strom vom KW </c:v>
                </c:pt>
                <c:pt idx="7">
                  <c:v>Tatsächl. Primärenergie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1">
                  <c:v>11.1</c:v>
                </c:pt>
                <c:pt idx="2">
                  <c:v>6.6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0B-4F6E-864A-6EFB8DC8CEF0}"/>
            </c:ext>
          </c:extLst>
        </c:ser>
        <c:ser>
          <c:idx val="1"/>
          <c:order val="1"/>
          <c:spPr>
            <a:solidFill>
              <a:srgbClr val="FF0000"/>
            </a:solidFill>
            <a:ln w="9360">
              <a:solidFill>
                <a:srgbClr val="C55A11"/>
              </a:solidFill>
              <a:round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strike="noStrike" spc="-1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8"/>
                <c:pt idx="0">
                  <c:v>benötigte Heizenergie</c:v>
                </c:pt>
                <c:pt idx="1">
                  <c:v>Primärer Energie Einsatz</c:v>
                </c:pt>
                <c:pt idx="2">
                  <c:v>davon Heizung incl. Brennwertnutzung</c:v>
                </c:pt>
                <c:pt idx="3">
                  <c:v>davon 30% Strom</c:v>
                </c:pt>
                <c:pt idx="4">
                  <c:v>Gesamtstromertrag</c:v>
                </c:pt>
                <c:pt idx="5">
                  <c:v>Primärenergie hochgerechnet</c:v>
                </c:pt>
                <c:pt idx="6">
                  <c:v>Gutschrift des Strom vom KW </c:v>
                </c:pt>
                <c:pt idx="7">
                  <c:v>Tatsächl. Primärenergie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8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30B-4F6E-864A-6EFB8DC8CEF0}"/>
            </c:ext>
          </c:extLst>
        </c:ser>
        <c:ser>
          <c:idx val="2"/>
          <c:order val="2"/>
          <c:spPr>
            <a:solidFill>
              <a:srgbClr val="2E75B6"/>
            </a:solidFill>
            <a:ln w="9360">
              <a:solidFill>
                <a:srgbClr val="7C7C7C"/>
              </a:solidFill>
              <a:round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strike="noStrike" spc="-1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8"/>
                <c:pt idx="0">
                  <c:v>benötigte Heizenergie</c:v>
                </c:pt>
                <c:pt idx="1">
                  <c:v>Primärer Energie Einsatz</c:v>
                </c:pt>
                <c:pt idx="2">
                  <c:v>davon Heizung incl. Brennwertnutzung</c:v>
                </c:pt>
                <c:pt idx="3">
                  <c:v>davon 30% Strom</c:v>
                </c:pt>
                <c:pt idx="4">
                  <c:v>Gesamtstromertrag</c:v>
                </c:pt>
                <c:pt idx="5">
                  <c:v>Primärenergie hochgerechnet</c:v>
                </c:pt>
                <c:pt idx="6">
                  <c:v>Gutschrift des Strom vom KW </c:v>
                </c:pt>
                <c:pt idx="7">
                  <c:v>Tatsächl. Primärenergie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8"/>
                <c:pt idx="4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0B-4F6E-864A-6EFB8DC8CEF0}"/>
            </c:ext>
          </c:extLst>
        </c:ser>
        <c:ser>
          <c:idx val="3"/>
          <c:order val="3"/>
          <c:spPr>
            <a:solidFill>
              <a:srgbClr val="FFC000">
                <a:alpha val="85000"/>
              </a:srgbClr>
            </a:solidFill>
            <a:ln w="9360">
              <a:solidFill>
                <a:srgbClr val="BF9000"/>
              </a:solidFill>
              <a:round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F4B183">
                  <a:alpha val="85000"/>
                </a:srgbClr>
              </a:solidFill>
              <a:ln w="9360">
                <a:solidFill>
                  <a:srgbClr val="BF9000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8-630B-4F6E-864A-6EFB8DC8CEF0}"/>
              </c:ext>
            </c:extLst>
          </c:dPt>
          <c:dPt>
            <c:idx val="6"/>
            <c:invertIfNegative val="0"/>
            <c:bubble3D val="0"/>
            <c:spPr>
              <a:solidFill>
                <a:srgbClr val="9DC3E6">
                  <a:alpha val="85000"/>
                </a:srgbClr>
              </a:solidFill>
              <a:ln w="9360">
                <a:noFill/>
              </a:ln>
            </c:spPr>
            <c:extLst>
              <c:ext xmlns:c16="http://schemas.microsoft.com/office/drawing/2014/chart" uri="{C3380CC4-5D6E-409C-BE32-E72D297353CC}">
                <c16:uniqueId val="{0000000A-630B-4F6E-864A-6EFB8DC8CEF0}"/>
              </c:ext>
            </c:extLst>
          </c:dPt>
          <c:dLbls>
            <c:dLbl>
              <c:idx val="5"/>
              <c:numFmt formatCode="General" sourceLinked="0"/>
              <c:spPr/>
              <c:txPr>
                <a:bodyPr/>
                <a:lstStyle/>
                <a:p>
                  <a:pPr>
                    <a:defRPr sz="900" b="0" strike="noStrike" spc="-1">
                      <a:solidFill>
                        <a:srgbClr val="404040"/>
                      </a:solidFill>
                      <a:latin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30B-4F6E-864A-6EFB8DC8CEF0}"/>
                </c:ext>
              </c:extLst>
            </c:dLbl>
            <c:dLbl>
              <c:idx val="6"/>
              <c:numFmt formatCode="General" sourceLinked="0"/>
              <c:spPr/>
              <c:txPr>
                <a:bodyPr/>
                <a:lstStyle/>
                <a:p>
                  <a:pPr>
                    <a:defRPr sz="900" b="0" strike="noStrike" spc="-1">
                      <a:solidFill>
                        <a:srgbClr val="404040"/>
                      </a:solidFill>
                      <a:latin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30B-4F6E-864A-6EFB8DC8CEF0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strike="noStrike" spc="-1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8"/>
                <c:pt idx="0">
                  <c:v>benötigte Heizenergie</c:v>
                </c:pt>
                <c:pt idx="1">
                  <c:v>Primärer Energie Einsatz</c:v>
                </c:pt>
                <c:pt idx="2">
                  <c:v>davon Heizung incl. Brennwertnutzung</c:v>
                </c:pt>
                <c:pt idx="3">
                  <c:v>davon 30% Strom</c:v>
                </c:pt>
                <c:pt idx="4">
                  <c:v>Gesamtstromertrag</c:v>
                </c:pt>
                <c:pt idx="5">
                  <c:v>Primärenergie hochgerechnet</c:v>
                </c:pt>
                <c:pt idx="6">
                  <c:v>Gutschrift des Strom vom KW </c:v>
                </c:pt>
                <c:pt idx="7">
                  <c:v>Tatsächl. Primärenergie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8"/>
                <c:pt idx="5">
                  <c:v>16.8</c:v>
                </c:pt>
                <c:pt idx="6">
                  <c:v>8.4</c:v>
                </c:pt>
                <c:pt idx="7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30B-4F6E-864A-6EFB8DC8CE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2175788"/>
        <c:axId val="74218260"/>
        <c:axId val="0"/>
      </c:bar3DChart>
      <c:catAx>
        <c:axId val="121757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9080">
            <a:solidFill>
              <a:srgbClr val="404040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rgbClr val="404040"/>
                </a:solidFill>
                <a:latin typeface="Arial"/>
                <a:ea typeface="DejaVu Sans"/>
              </a:defRPr>
            </a:pPr>
            <a:endParaRPr lang="de-DE"/>
          </a:p>
        </c:txPr>
        <c:crossAx val="74218260"/>
        <c:crosses val="autoZero"/>
        <c:auto val="1"/>
        <c:lblAlgn val="ctr"/>
        <c:lblOffset val="100"/>
        <c:noMultiLvlLbl val="0"/>
      </c:catAx>
      <c:valAx>
        <c:axId val="74218260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lang="de-DE" sz="900" b="1" strike="noStrike" spc="-1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r>
                  <a:rPr lang="de-DE" sz="900" b="1" strike="noStrike" spc="-1">
                    <a:solidFill>
                      <a:srgbClr val="404040"/>
                    </a:solidFill>
                    <a:latin typeface="Arial"/>
                    <a:ea typeface="DejaVu Sans"/>
                  </a:rPr>
                  <a:t> z. B. kWh 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404040"/>
                </a:solidFill>
                <a:latin typeface="Arial"/>
                <a:ea typeface="DejaVu Sans"/>
              </a:defRPr>
            </a:pPr>
            <a:endParaRPr lang="de-DE"/>
          </a:p>
        </c:txPr>
        <c:crossAx val="12175788"/>
        <c:crosses val="autoZero"/>
        <c:crossBetween val="between"/>
      </c:valAx>
    </c:plotArea>
    <c:plotVisOnly val="1"/>
    <c:dispBlanksAs val="gap"/>
    <c:showDLblsOverMax val="1"/>
  </c:chart>
  <c:spPr>
    <a:gradFill>
      <a:gsLst>
        <a:gs pos="0">
          <a:srgbClr val="FFFFFF"/>
        </a:gs>
        <a:gs pos="100000">
          <a:srgbClr val="BFBFBF"/>
        </a:gs>
      </a:gsLst>
      <a:path path="circle">
        <a:fillToRect l="50000" t="10000" r="50000" b="90000"/>
      </a:path>
    </a:gradFill>
    <a:ln w="9360">
      <a:solidFill>
        <a:srgbClr val="BFBFBF"/>
      </a:solidFill>
      <a:round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c:style val="2"/>
  <c:chart>
    <c:title>
      <c:tx>
        <c:rich>
          <a:bodyPr rot="0"/>
          <a:lstStyle/>
          <a:p>
            <a:pPr>
              <a:defRPr lang="de-DE" sz="1800" b="1" strike="noStrike" spc="-1">
                <a:solidFill>
                  <a:srgbClr val="404040"/>
                </a:solidFill>
                <a:latin typeface="Arial"/>
                <a:ea typeface="DejaVu Sans"/>
              </a:defRPr>
            </a:pPr>
            <a:r>
              <a:rPr lang="de-DE" sz="1800" b="1" strike="noStrike" spc="-1">
                <a:solidFill>
                  <a:srgbClr val="404040"/>
                </a:solidFill>
                <a:latin typeface="Arial"/>
                <a:ea typeface="DejaVu Sans"/>
              </a:rPr>
              <a:t>tatsächlicher Primärenergieverbrauch Gas-BHKW Heizung </a:t>
            </a:r>
          </a:p>
        </c:rich>
      </c:tx>
      <c:layout>
        <c:manualLayout>
          <c:xMode val="edge"/>
          <c:yMode val="edge"/>
          <c:x val="0.185354330708661"/>
          <c:y val="1.0918635170603701E-2"/>
        </c:manualLayout>
      </c:layout>
      <c:overlay val="0"/>
      <c:spPr>
        <a:noFill/>
        <a:ln>
          <a:noFill/>
        </a:ln>
      </c:spPr>
    </c:title>
    <c:autoTitleDeleted val="0"/>
    <c:view3D>
      <c:rotX val="0"/>
      <c:rotY val="0"/>
      <c:rAngAx val="0"/>
      <c:perspective val="100"/>
    </c:view3D>
    <c:floor>
      <c:thickness val="0"/>
      <c:spPr>
        <a:solidFill>
          <a:srgbClr val="F2F2F2"/>
        </a:solidFill>
        <a:ln w="9360">
          <a:noFill/>
        </a:ln>
      </c:spPr>
    </c:floor>
    <c:sideWall>
      <c:thickness val="0"/>
      <c:spPr>
        <a:noFill/>
        <a:ln w="9360">
          <a:noFill/>
        </a:ln>
      </c:spPr>
    </c:sideWall>
    <c:backWall>
      <c:thickness val="0"/>
      <c:spPr>
        <a:noFill/>
        <a:ln w="936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4B183"/>
            </a:solidFill>
            <a:ln w="9360">
              <a:solidFill>
                <a:srgbClr val="2E75B6"/>
              </a:solidFill>
              <a:round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B867D"/>
              </a:solidFill>
              <a:ln w="9360">
                <a:solidFill>
                  <a:srgbClr val="2E75B6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1-A054-487B-98E4-26CA6F6E275A}"/>
              </c:ext>
            </c:extLst>
          </c:dPt>
          <c:dPt>
            <c:idx val="3"/>
            <c:invertIfNegative val="0"/>
            <c:bubble3D val="0"/>
            <c:spPr>
              <a:solidFill>
                <a:srgbClr val="5B9BD5"/>
              </a:solidFill>
              <a:ln w="9360">
                <a:solidFill>
                  <a:srgbClr val="2E75B6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3-A054-487B-98E4-26CA6F6E275A}"/>
              </c:ext>
            </c:extLst>
          </c:dPt>
          <c:dLbls>
            <c:dLbl>
              <c:idx val="2"/>
              <c:numFmt formatCode="General" sourceLinked="0"/>
              <c:spPr/>
              <c:txPr>
                <a:bodyPr/>
                <a:lstStyle/>
                <a:p>
                  <a:pPr>
                    <a:defRPr sz="900" b="0" strike="noStrike" spc="-1">
                      <a:solidFill>
                        <a:srgbClr val="404040"/>
                      </a:solidFill>
                      <a:latin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54-487B-98E4-26CA6F6E275A}"/>
                </c:ext>
              </c:extLst>
            </c:dLbl>
            <c:dLbl>
              <c:idx val="3"/>
              <c:numFmt formatCode="General" sourceLinked="0"/>
              <c:spPr/>
              <c:txPr>
                <a:bodyPr/>
                <a:lstStyle/>
                <a:p>
                  <a:pPr>
                    <a:defRPr sz="900" b="0" strike="noStrike" spc="-1">
                      <a:solidFill>
                        <a:srgbClr val="404040"/>
                      </a:solidFill>
                      <a:latin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54-487B-98E4-26CA6F6E275A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strike="noStrike" spc="-1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8"/>
                <c:pt idx="0">
                  <c:v>benötigte Heizenergie</c:v>
                </c:pt>
                <c:pt idx="1">
                  <c:v>Primärer Energie Einsatz</c:v>
                </c:pt>
                <c:pt idx="2">
                  <c:v>davon Heizung incl. Brennwertnutzung</c:v>
                </c:pt>
                <c:pt idx="3">
                  <c:v>davon 30% Strom</c:v>
                </c:pt>
                <c:pt idx="4">
                  <c:v>Gesamtstromertrag</c:v>
                </c:pt>
                <c:pt idx="5">
                  <c:v>Primärenergie hochgerechnet</c:v>
                </c:pt>
                <c:pt idx="6">
                  <c:v>Gutschrift des Strom vom KW </c:v>
                </c:pt>
                <c:pt idx="7">
                  <c:v>Tatsächl. Primärenergie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1">
                  <c:v>11.1</c:v>
                </c:pt>
                <c:pt idx="2">
                  <c:v>6.6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54-487B-98E4-26CA6F6E275A}"/>
            </c:ext>
          </c:extLst>
        </c:ser>
        <c:ser>
          <c:idx val="1"/>
          <c:order val="1"/>
          <c:spPr>
            <a:solidFill>
              <a:srgbClr val="FF0000"/>
            </a:solidFill>
            <a:ln w="9360">
              <a:solidFill>
                <a:srgbClr val="C55A11"/>
              </a:solidFill>
              <a:round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strike="noStrike" spc="-1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8"/>
                <c:pt idx="0">
                  <c:v>benötigte Heizenergie</c:v>
                </c:pt>
                <c:pt idx="1">
                  <c:v>Primärer Energie Einsatz</c:v>
                </c:pt>
                <c:pt idx="2">
                  <c:v>davon Heizung incl. Brennwertnutzung</c:v>
                </c:pt>
                <c:pt idx="3">
                  <c:v>davon 30% Strom</c:v>
                </c:pt>
                <c:pt idx="4">
                  <c:v>Gesamtstromertrag</c:v>
                </c:pt>
                <c:pt idx="5">
                  <c:v>Primärenergie hochgerechnet</c:v>
                </c:pt>
                <c:pt idx="6">
                  <c:v>Gutschrift des Strom vom KW </c:v>
                </c:pt>
                <c:pt idx="7">
                  <c:v>Tatsächl. Primärenergie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8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54-487B-98E4-26CA6F6E275A}"/>
            </c:ext>
          </c:extLst>
        </c:ser>
        <c:ser>
          <c:idx val="2"/>
          <c:order val="2"/>
          <c:spPr>
            <a:solidFill>
              <a:srgbClr val="2E75B6"/>
            </a:solidFill>
            <a:ln w="9360">
              <a:solidFill>
                <a:srgbClr val="7C7C7C"/>
              </a:solidFill>
              <a:round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strike="noStrike" spc="-1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8"/>
                <c:pt idx="0">
                  <c:v>benötigte Heizenergie</c:v>
                </c:pt>
                <c:pt idx="1">
                  <c:v>Primärer Energie Einsatz</c:v>
                </c:pt>
                <c:pt idx="2">
                  <c:v>davon Heizung incl. Brennwertnutzung</c:v>
                </c:pt>
                <c:pt idx="3">
                  <c:v>davon 30% Strom</c:v>
                </c:pt>
                <c:pt idx="4">
                  <c:v>Gesamtstromertrag</c:v>
                </c:pt>
                <c:pt idx="5">
                  <c:v>Primärenergie hochgerechnet</c:v>
                </c:pt>
                <c:pt idx="6">
                  <c:v>Gutschrift des Strom vom KW </c:v>
                </c:pt>
                <c:pt idx="7">
                  <c:v>Tatsächl. Primärenergie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8"/>
                <c:pt idx="4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54-487B-98E4-26CA6F6E275A}"/>
            </c:ext>
          </c:extLst>
        </c:ser>
        <c:ser>
          <c:idx val="3"/>
          <c:order val="3"/>
          <c:spPr>
            <a:solidFill>
              <a:srgbClr val="FFC000">
                <a:alpha val="85000"/>
              </a:srgbClr>
            </a:solidFill>
            <a:ln w="9360">
              <a:solidFill>
                <a:srgbClr val="BF9000"/>
              </a:solidFill>
              <a:round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F4B183">
                  <a:alpha val="85000"/>
                </a:srgbClr>
              </a:solidFill>
              <a:ln w="9360">
                <a:solidFill>
                  <a:srgbClr val="BF9000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8-A054-487B-98E4-26CA6F6E275A}"/>
              </c:ext>
            </c:extLst>
          </c:dPt>
          <c:dPt>
            <c:idx val="6"/>
            <c:invertIfNegative val="0"/>
            <c:bubble3D val="0"/>
            <c:spPr>
              <a:solidFill>
                <a:srgbClr val="9DC3E6">
                  <a:alpha val="85000"/>
                </a:srgbClr>
              </a:solidFill>
              <a:ln w="9360">
                <a:noFill/>
              </a:ln>
            </c:spPr>
            <c:extLst>
              <c:ext xmlns:c16="http://schemas.microsoft.com/office/drawing/2014/chart" uri="{C3380CC4-5D6E-409C-BE32-E72D297353CC}">
                <c16:uniqueId val="{0000000A-A054-487B-98E4-26CA6F6E275A}"/>
              </c:ext>
            </c:extLst>
          </c:dPt>
          <c:dLbls>
            <c:dLbl>
              <c:idx val="5"/>
              <c:numFmt formatCode="General" sourceLinked="0"/>
              <c:spPr/>
              <c:txPr>
                <a:bodyPr/>
                <a:lstStyle/>
                <a:p>
                  <a:pPr>
                    <a:defRPr sz="900" b="0" strike="noStrike" spc="-1">
                      <a:solidFill>
                        <a:srgbClr val="404040"/>
                      </a:solidFill>
                      <a:latin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54-487B-98E4-26CA6F6E275A}"/>
                </c:ext>
              </c:extLst>
            </c:dLbl>
            <c:dLbl>
              <c:idx val="6"/>
              <c:numFmt formatCode="General" sourceLinked="0"/>
              <c:spPr/>
              <c:txPr>
                <a:bodyPr/>
                <a:lstStyle/>
                <a:p>
                  <a:pPr>
                    <a:defRPr sz="900" b="0" strike="noStrike" spc="-1">
                      <a:solidFill>
                        <a:srgbClr val="404040"/>
                      </a:solidFill>
                      <a:latin typeface="Arial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054-487B-98E4-26CA6F6E275A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strike="noStrike" spc="-1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8"/>
                <c:pt idx="0">
                  <c:v>benötigte Heizenergie</c:v>
                </c:pt>
                <c:pt idx="1">
                  <c:v>Primärer Energie Einsatz</c:v>
                </c:pt>
                <c:pt idx="2">
                  <c:v>davon Heizung incl. Brennwertnutzung</c:v>
                </c:pt>
                <c:pt idx="3">
                  <c:v>davon 30% Strom</c:v>
                </c:pt>
                <c:pt idx="4">
                  <c:v>Gesamtstromertrag</c:v>
                </c:pt>
                <c:pt idx="5">
                  <c:v>Primärenergie hochgerechnet</c:v>
                </c:pt>
                <c:pt idx="6">
                  <c:v>Gutschrift des Strom vom KW </c:v>
                </c:pt>
                <c:pt idx="7">
                  <c:v>Tatsächl. Primärenergie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8"/>
                <c:pt idx="5">
                  <c:v>16.8</c:v>
                </c:pt>
                <c:pt idx="6">
                  <c:v>8.4</c:v>
                </c:pt>
                <c:pt idx="7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054-487B-98E4-26CA6F6E2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58174781"/>
        <c:axId val="93726957"/>
        <c:axId val="0"/>
      </c:bar3DChart>
      <c:catAx>
        <c:axId val="5817478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9080">
            <a:solidFill>
              <a:srgbClr val="404040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rgbClr val="404040"/>
                </a:solidFill>
                <a:latin typeface="Arial"/>
                <a:ea typeface="DejaVu Sans"/>
              </a:defRPr>
            </a:pPr>
            <a:endParaRPr lang="de-DE"/>
          </a:p>
        </c:txPr>
        <c:crossAx val="93726957"/>
        <c:crosses val="autoZero"/>
        <c:auto val="1"/>
        <c:lblAlgn val="ctr"/>
        <c:lblOffset val="100"/>
        <c:noMultiLvlLbl val="0"/>
      </c:catAx>
      <c:valAx>
        <c:axId val="93726957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lang="de-DE" sz="900" b="1" strike="noStrike" spc="-1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r>
                  <a:rPr lang="de-DE" sz="900" b="1" strike="noStrike" spc="-1">
                    <a:solidFill>
                      <a:srgbClr val="404040"/>
                    </a:solidFill>
                    <a:latin typeface="Arial"/>
                    <a:ea typeface="DejaVu Sans"/>
                  </a:rPr>
                  <a:t> z. B. kWh 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404040"/>
                </a:solidFill>
                <a:latin typeface="Arial"/>
                <a:ea typeface="DejaVu Sans"/>
              </a:defRPr>
            </a:pPr>
            <a:endParaRPr lang="de-DE"/>
          </a:p>
        </c:txPr>
        <c:crossAx val="58174781"/>
        <c:crosses val="autoZero"/>
        <c:crossBetween val="between"/>
      </c:valAx>
    </c:plotArea>
    <c:plotVisOnly val="1"/>
    <c:dispBlanksAs val="gap"/>
    <c:showDLblsOverMax val="1"/>
  </c:chart>
  <c:spPr>
    <a:gradFill>
      <a:gsLst>
        <a:gs pos="0">
          <a:srgbClr val="FFFFFF"/>
        </a:gs>
        <a:gs pos="100000">
          <a:srgbClr val="BFBFBF"/>
        </a:gs>
      </a:gsLst>
      <a:path path="circle">
        <a:fillToRect l="50000" t="10000" r="50000" b="90000"/>
      </a:path>
    </a:gradFill>
    <a:ln w="9360">
      <a:solidFill>
        <a:srgbClr val="BFBFBF"/>
      </a:solidFill>
      <a:round/>
    </a:ln>
  </c:spPr>
  <c:userShapes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0026486777304101"/>
          <c:y val="1.9076963419430999E-2"/>
          <c:w val="0.79965236104788295"/>
          <c:h val="0.56621214107774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Heizenergie 100%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 b="0" strike="noStrike" spc="-1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Referenz: nötige Heizenergie</c:v>
                </c:pt>
                <c:pt idx="1">
                  <c:v>Gasheizung Brennwert</c:v>
                </c:pt>
                <c:pt idx="2">
                  <c:v>Ölheizung Brennwert</c:v>
                </c:pt>
                <c:pt idx="3">
                  <c:v>Gas BHKW, el. 30% v.Hi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7-42A0-B624-039E99E46114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tatsächl. Primarenergie Ho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 b="0" strike="noStrike" spc="-1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Referenz: nötige Heizenergie</c:v>
                </c:pt>
                <c:pt idx="1">
                  <c:v>Gasheizung Brennwert</c:v>
                </c:pt>
                <c:pt idx="2">
                  <c:v>Ölheizung Brennwert</c:v>
                </c:pt>
                <c:pt idx="3">
                  <c:v>Gas BHKW, el. 30% v.Hi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1">
                  <c:v>95</c:v>
                </c:pt>
                <c:pt idx="2">
                  <c:v>100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E7-42A0-B624-039E99E46114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Primärenergie Ho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595959"/>
              </a:solidFill>
              <a:ln w="38160">
                <a:noFill/>
              </a:ln>
            </c:spPr>
            <c:extLst>
              <c:ext xmlns:c16="http://schemas.microsoft.com/office/drawing/2014/chart" uri="{C3380CC4-5D6E-409C-BE32-E72D297353CC}">
                <c16:uniqueId val="{00000003-C5E7-42A0-B624-039E99E46114}"/>
              </c:ext>
            </c:extLst>
          </c:dPt>
          <c:dLbls>
            <c:dLbl>
              <c:idx val="2"/>
              <c:numFmt formatCode="General" sourceLinked="0"/>
              <c:spPr/>
              <c:txPr>
                <a:bodyPr/>
                <a:lstStyle/>
                <a:p>
                  <a:pPr>
                    <a:defRPr sz="1197" b="0" strike="noStrike" spc="-1">
                      <a:solidFill>
                        <a:srgbClr val="404040"/>
                      </a:solidFill>
                      <a:latin typeface="Calibri"/>
                      <a:ea typeface="DejaVu San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E7-42A0-B624-039E99E46114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 b="0" strike="noStrike" spc="-1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Referenz: nötige Heizenergie</c:v>
                </c:pt>
                <c:pt idx="1">
                  <c:v>Gasheizung Brennwert</c:v>
                </c:pt>
                <c:pt idx="2">
                  <c:v>Ölheizung Brennwert</c:v>
                </c:pt>
                <c:pt idx="3">
                  <c:v>Gas BHKW, el. 30% v.Hi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3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E7-42A0-B624-039E99E46114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Strom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 b="0" strike="noStrike" spc="-1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Referenz: nötige Heizenergie</c:v>
                </c:pt>
                <c:pt idx="1">
                  <c:v>Gasheizung Brennwert</c:v>
                </c:pt>
                <c:pt idx="2">
                  <c:v>Ölheizung Brennwert</c:v>
                </c:pt>
                <c:pt idx="3">
                  <c:v>Gas BHKW, el. 30% v.Hi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4"/>
                <c:pt idx="3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E7-42A0-B624-039E99E46114}"/>
            </c:ext>
          </c:extLst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Gutschrift :1,8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 b="0" strike="noStrike" spc="-1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Referenz: nötige Heizenergie</c:v>
                </c:pt>
                <c:pt idx="1">
                  <c:v>Gasheizung Brennwert</c:v>
                </c:pt>
                <c:pt idx="2">
                  <c:v>Ölheizung Brennwert</c:v>
                </c:pt>
                <c:pt idx="3">
                  <c:v>Gas BHKW, el. 30% v.Hi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4"/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E7-42A0-B624-039E99E461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90506"/>
        <c:axId val="59987413"/>
      </c:barChart>
      <c:catAx>
        <c:axId val="5889050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de-DE"/>
          </a:p>
        </c:txPr>
        <c:crossAx val="59987413"/>
        <c:crosses val="autoZero"/>
        <c:auto val="1"/>
        <c:lblAlgn val="ctr"/>
        <c:lblOffset val="100"/>
        <c:noMultiLvlLbl val="0"/>
      </c:catAx>
      <c:valAx>
        <c:axId val="59987413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lang="de-DE" sz="1330" b="0" strike="noStrike" spc="-1">
                    <a:solidFill>
                      <a:srgbClr val="595959"/>
                    </a:solidFill>
                    <a:latin typeface="Calibri"/>
                    <a:ea typeface="DejaVu Sans"/>
                  </a:defRPr>
                </a:pPr>
                <a:r>
                  <a:rPr lang="de-DE" sz="1330" b="0" strike="noStrike" spc="-1" dirty="0">
                    <a:solidFill>
                      <a:srgbClr val="595959"/>
                    </a:solidFill>
                    <a:latin typeface="Calibri"/>
                    <a:ea typeface="DejaVu Sans"/>
                  </a:rPr>
                  <a:t>Heizenergie </a:t>
                </a:r>
                <a:r>
                  <a:rPr lang="de-DE" sz="1330" b="0" strike="noStrike" spc="-1" dirty="0" smtClean="0">
                    <a:solidFill>
                      <a:srgbClr val="595959"/>
                    </a:solidFill>
                    <a:latin typeface="Calibri"/>
                    <a:ea typeface="DejaVu Sans"/>
                  </a:rPr>
                  <a:t>Bedarf,</a:t>
                </a:r>
                <a:r>
                  <a:rPr lang="de-DE" sz="1330" b="0" strike="noStrike" spc="-1" dirty="0">
                    <a:solidFill>
                      <a:srgbClr val="595959"/>
                    </a:solidFill>
                    <a:latin typeface="Calibri"/>
                    <a:ea typeface="DejaVu Sans"/>
                  </a:rPr>
                  <a:t>
oder </a:t>
                </a:r>
                <a:r>
                  <a:rPr lang="de-DE" sz="1330" b="0" strike="noStrike" spc="-1" dirty="0" smtClean="0">
                    <a:solidFill>
                      <a:srgbClr val="595959"/>
                    </a:solidFill>
                    <a:latin typeface="Calibri"/>
                    <a:ea typeface="DejaVu Sans"/>
                  </a:rPr>
                  <a:t>cbm Gas</a:t>
                </a:r>
                <a:r>
                  <a:rPr lang="de-DE" sz="1330" b="0" strike="noStrike" spc="-1" baseline="0" dirty="0" smtClean="0">
                    <a:solidFill>
                      <a:srgbClr val="595959"/>
                    </a:solidFill>
                    <a:latin typeface="Calibri"/>
                    <a:ea typeface="DejaVu Sans"/>
                  </a:rPr>
                  <a:t> </a:t>
                </a:r>
                <a:r>
                  <a:rPr lang="de-DE" sz="1330" b="0" strike="noStrike" spc="-1" dirty="0" smtClean="0">
                    <a:solidFill>
                      <a:srgbClr val="595959"/>
                    </a:solidFill>
                    <a:latin typeface="Calibri"/>
                    <a:ea typeface="DejaVu Sans"/>
                  </a:rPr>
                  <a:t> für</a:t>
                </a:r>
                <a:r>
                  <a:rPr lang="de-DE" sz="1330" b="0" strike="noStrike" spc="-1" baseline="0" dirty="0" smtClean="0">
                    <a:solidFill>
                      <a:srgbClr val="595959"/>
                    </a:solidFill>
                    <a:latin typeface="Calibri"/>
                    <a:ea typeface="DejaVu Sans"/>
                  </a:rPr>
                  <a:t> </a:t>
                </a:r>
                <a:r>
                  <a:rPr lang="de-DE" sz="1330" b="0" strike="noStrike" spc="-1" dirty="0" smtClean="0">
                    <a:solidFill>
                      <a:srgbClr val="595959"/>
                    </a:solidFill>
                    <a:latin typeface="Calibri"/>
                    <a:ea typeface="DejaVu Sans"/>
                  </a:rPr>
                  <a:t>1000kWh</a:t>
                </a:r>
                <a:endParaRPr lang="de-DE" sz="1330" b="0" strike="noStrike" spc="-1" dirty="0">
                  <a:solidFill>
                    <a:srgbClr val="595959"/>
                  </a:solidFill>
                  <a:latin typeface="Calibri"/>
                  <a:ea typeface="DejaVu Sans"/>
                </a:endParaRPr>
              </a:p>
            </c:rich>
          </c:tx>
          <c:layout>
            <c:manualLayout>
              <c:xMode val="edge"/>
              <c:yMode val="edge"/>
              <c:x val="6.8408497273036634E-2"/>
              <c:y val="0.19599823714096315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de-DE"/>
          </a:p>
        </c:txPr>
        <c:crossAx val="58890506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</c:spPr>
    </c:plotArea>
    <c:plotVisOnly val="1"/>
    <c:dispBlanksAs val="gap"/>
    <c:showDLblsOverMax val="1"/>
  </c:chart>
  <c:spPr>
    <a:noFill/>
    <a:ln w="9360"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0024140514442701"/>
          <c:y val="3.5957472225540597E-2"/>
          <c:w val="0.79975859485557299"/>
          <c:h val="0.56624059252180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Heizenergie 100%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 b="0" strike="noStrike" spc="-1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nötige Heizenergie</c:v>
                </c:pt>
                <c:pt idx="1">
                  <c:v>Gasheizung Brennwert (Ho)</c:v>
                </c:pt>
                <c:pt idx="2">
                  <c:v>Gas BHKW el. 30% v.Hi</c:v>
                </c:pt>
                <c:pt idx="3">
                  <c:v>Brennstoffzellen BHKW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B-4BEF-8985-FF63CF29E806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tatsächl. Primarenergie Ho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 b="0" strike="noStrike" spc="-1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nötige Heizenergie</c:v>
                </c:pt>
                <c:pt idx="1">
                  <c:v>Gasheizung Brennwert (Ho)</c:v>
                </c:pt>
                <c:pt idx="2">
                  <c:v>Gas BHKW el. 30% v.Hi</c:v>
                </c:pt>
                <c:pt idx="3">
                  <c:v>Brennstoffzellen BHKW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1">
                  <c:v>95</c:v>
                </c:pt>
                <c:pt idx="2">
                  <c:v>84</c:v>
                </c:pt>
                <c:pt idx="3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1B-4BEF-8985-FF63CF29E806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Primärenergie Ho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595959"/>
              </a:solidFill>
              <a:ln w="38160">
                <a:noFill/>
              </a:ln>
            </c:spPr>
            <c:extLst>
              <c:ext xmlns:c16="http://schemas.microsoft.com/office/drawing/2014/chart" uri="{C3380CC4-5D6E-409C-BE32-E72D297353CC}">
                <c16:uniqueId val="{00000003-961B-4BEF-8985-FF63CF29E806}"/>
              </c:ext>
            </c:extLst>
          </c:dPt>
          <c:dLbls>
            <c:dLbl>
              <c:idx val="2"/>
              <c:numFmt formatCode="General" sourceLinked="0"/>
              <c:spPr/>
              <c:txPr>
                <a:bodyPr/>
                <a:lstStyle/>
                <a:p>
                  <a:pPr>
                    <a:defRPr sz="1197" b="0" strike="noStrike" spc="-1">
                      <a:solidFill>
                        <a:srgbClr val="404040"/>
                      </a:solidFill>
                      <a:latin typeface="Arial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1B-4BEF-8985-FF63CF29E806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 b="0" strike="noStrike" spc="-1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nötige Heizenergie</c:v>
                </c:pt>
                <c:pt idx="1">
                  <c:v>Gasheizung Brennwert (Ho)</c:v>
                </c:pt>
                <c:pt idx="2">
                  <c:v>Gas BHKW el. 30% v.Hi</c:v>
                </c:pt>
                <c:pt idx="3">
                  <c:v>Brennstoffzellen BHKW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2">
                  <c:v>168</c:v>
                </c:pt>
                <c:pt idx="3">
                  <c:v>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1B-4BEF-8985-FF63CF29E806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Strom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 b="0" strike="noStrike" spc="-1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nötige Heizenergie</c:v>
                </c:pt>
                <c:pt idx="1">
                  <c:v>Gasheizung Brennwert (Ho)</c:v>
                </c:pt>
                <c:pt idx="2">
                  <c:v>Gas BHKW el. 30% v.Hi</c:v>
                </c:pt>
                <c:pt idx="3">
                  <c:v>Brennstoffzellen BHKW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4"/>
                <c:pt idx="2">
                  <c:v>47</c:v>
                </c:pt>
                <c:pt idx="3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1B-4BEF-8985-FF63CF29E806}"/>
            </c:ext>
          </c:extLst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Gutschrift :1,8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 b="0" strike="noStrike" spc="-1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nötige Heizenergie</c:v>
                </c:pt>
                <c:pt idx="1">
                  <c:v>Gasheizung Brennwert (Ho)</c:v>
                </c:pt>
                <c:pt idx="2">
                  <c:v>Gas BHKW el. 30% v.Hi</c:v>
                </c:pt>
                <c:pt idx="3">
                  <c:v>Brennstoffzellen BHKW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4"/>
                <c:pt idx="2">
                  <c:v>84</c:v>
                </c:pt>
                <c:pt idx="3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1B-4BEF-8985-FF63CF29E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803666"/>
        <c:axId val="24841565"/>
      </c:barChart>
      <c:catAx>
        <c:axId val="5280366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Arial"/>
                <a:ea typeface="DejaVu Sans"/>
              </a:defRPr>
            </a:pPr>
            <a:endParaRPr lang="de-DE"/>
          </a:p>
        </c:txPr>
        <c:crossAx val="24841565"/>
        <c:crosses val="autoZero"/>
        <c:auto val="1"/>
        <c:lblAlgn val="ctr"/>
        <c:lblOffset val="100"/>
        <c:noMultiLvlLbl val="0"/>
      </c:catAx>
      <c:valAx>
        <c:axId val="24841565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lang="de-DE" sz="1330" b="0" strike="noStrike" spc="-1">
                    <a:solidFill>
                      <a:srgbClr val="595959"/>
                    </a:solidFill>
                    <a:latin typeface="Arial"/>
                    <a:ea typeface="DejaVu Sans"/>
                  </a:defRPr>
                </a:pPr>
                <a:r>
                  <a:rPr lang="de-DE" sz="1330" b="0" strike="noStrike" spc="-1" dirty="0">
                    <a:solidFill>
                      <a:srgbClr val="595959"/>
                    </a:solidFill>
                    <a:latin typeface="Arial"/>
                    <a:ea typeface="DejaVu Sans"/>
                  </a:rPr>
                  <a:t>Heizenergie </a:t>
                </a:r>
                <a:r>
                  <a:rPr lang="de-DE" sz="1330" b="0" strike="noStrike" spc="-1" dirty="0" smtClean="0">
                    <a:solidFill>
                      <a:srgbClr val="595959"/>
                    </a:solidFill>
                    <a:latin typeface="Arial"/>
                    <a:ea typeface="DejaVu Sans"/>
                  </a:rPr>
                  <a:t>Bedarf</a:t>
                </a:r>
                <a:r>
                  <a:rPr lang="de-DE" sz="1330" b="0" strike="noStrike" spc="-1" dirty="0">
                    <a:solidFill>
                      <a:srgbClr val="595959"/>
                    </a:solidFill>
                    <a:latin typeface="Arial"/>
                    <a:ea typeface="DejaVu Sans"/>
                  </a:rPr>
                  <a:t>
</a:t>
                </a:r>
                <a:r>
                  <a:rPr lang="de-DE" sz="1330" b="0" strike="noStrike" spc="-1" dirty="0" smtClean="0">
                    <a:solidFill>
                      <a:srgbClr val="595959"/>
                    </a:solidFill>
                    <a:latin typeface="Arial"/>
                    <a:ea typeface="DejaVu Sans"/>
                  </a:rPr>
                  <a:t>oder cbm</a:t>
                </a:r>
                <a:r>
                  <a:rPr lang="de-DE" sz="1330" b="0" strike="noStrike" spc="-1" baseline="0" dirty="0" smtClean="0">
                    <a:solidFill>
                      <a:srgbClr val="595959"/>
                    </a:solidFill>
                    <a:latin typeface="Arial"/>
                    <a:ea typeface="DejaVu Sans"/>
                  </a:rPr>
                  <a:t> Gas für</a:t>
                </a:r>
                <a:r>
                  <a:rPr lang="de-DE" sz="1330" b="0" strike="noStrike" spc="-1" dirty="0" smtClean="0">
                    <a:solidFill>
                      <a:srgbClr val="595959"/>
                    </a:solidFill>
                    <a:latin typeface="Arial"/>
                    <a:ea typeface="DejaVu Sans"/>
                  </a:rPr>
                  <a:t> 1000kWh</a:t>
                </a:r>
                <a:endParaRPr lang="de-DE" sz="1330" b="0" strike="noStrike" spc="-1" dirty="0">
                  <a:solidFill>
                    <a:srgbClr val="595959"/>
                  </a:solidFill>
                  <a:latin typeface="Arial"/>
                  <a:ea typeface="DejaVu Sans"/>
                </a:endParaRPr>
              </a:p>
            </c:rich>
          </c:tx>
          <c:layout>
            <c:manualLayout>
              <c:xMode val="edge"/>
              <c:yMode val="edge"/>
              <c:x val="5.8270207275451603E-2"/>
              <c:y val="0.272548082666348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Arial"/>
                <a:ea typeface="DejaVu Sans"/>
              </a:defRPr>
            </a:pPr>
            <a:endParaRPr lang="de-DE"/>
          </a:p>
        </c:txPr>
        <c:crossAx val="52803666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sz="1197" b="0" strike="noStrike" spc="-1">
              <a:solidFill>
                <a:srgbClr val="595959"/>
              </a:solidFill>
              <a:latin typeface="Arial"/>
              <a:ea typeface="DejaVu Sans"/>
            </a:defRPr>
          </a:pPr>
          <a:endParaRPr lang="de-DE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0026026604974001"/>
          <c:y val="2.1287252692211399E-2"/>
          <c:w val="0.79973973395025999"/>
          <c:h val="0.56624092161282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Heizenergie 100%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 b="0" strike="noStrike" spc="-1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nötige Heizenergie</c:v>
                </c:pt>
                <c:pt idx="1">
                  <c:v>Gasheizung Brennwert</c:v>
                </c:pt>
                <c:pt idx="2">
                  <c:v>Gas BHKW el. 30% v.Hi</c:v>
                </c:pt>
                <c:pt idx="3">
                  <c:v>Brennstoffzellen BHKW</c:v>
                </c:pt>
                <c:pt idx="4">
                  <c:v>WP Luft/Wasser nötiger Strom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F3-4158-9FA9-0DD736CAE43A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tatsächl. Primarenergie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 b="0" strike="noStrike" spc="-1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nötige Heizenergie</c:v>
                </c:pt>
                <c:pt idx="1">
                  <c:v>Gasheizung Brennwert</c:v>
                </c:pt>
                <c:pt idx="2">
                  <c:v>Gas BHKW el. 30% v.Hi</c:v>
                </c:pt>
                <c:pt idx="3">
                  <c:v>Brennstoffzellen BHKW</c:v>
                </c:pt>
                <c:pt idx="4">
                  <c:v>WP Luft/Wasser nötiger Strom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1">
                  <c:v>9.5</c:v>
                </c:pt>
                <c:pt idx="2">
                  <c:v>8.6</c:v>
                </c:pt>
                <c:pt idx="3">
                  <c:v>8.1999999999999993</c:v>
                </c:pt>
                <c:pt idx="4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F3-4158-9FA9-0DD736CAE43A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Primärenergie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595959"/>
              </a:solidFill>
              <a:ln w="38160">
                <a:noFill/>
              </a:ln>
            </c:spPr>
            <c:extLst>
              <c:ext xmlns:c16="http://schemas.microsoft.com/office/drawing/2014/chart" uri="{C3380CC4-5D6E-409C-BE32-E72D297353CC}">
                <c16:uniqueId val="{00000003-31F3-4158-9FA9-0DD736CAE43A}"/>
              </c:ext>
            </c:extLst>
          </c:dPt>
          <c:dLbls>
            <c:dLbl>
              <c:idx val="2"/>
              <c:numFmt formatCode="General" sourceLinked="0"/>
              <c:spPr/>
              <c:txPr>
                <a:bodyPr/>
                <a:lstStyle/>
                <a:p>
                  <a:pPr>
                    <a:defRPr sz="1197" b="0" strike="noStrike" spc="-1">
                      <a:solidFill>
                        <a:srgbClr val="404040"/>
                      </a:solidFill>
                      <a:latin typeface="Arial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F3-4158-9FA9-0DD736CAE43A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 b="0" strike="noStrike" spc="-1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nötige Heizenergie</c:v>
                </c:pt>
                <c:pt idx="1">
                  <c:v>Gasheizung Brennwert</c:v>
                </c:pt>
                <c:pt idx="2">
                  <c:v>Gas BHKW el. 30% v.Hi</c:v>
                </c:pt>
                <c:pt idx="3">
                  <c:v>Brennstoffzellen BHKW</c:v>
                </c:pt>
                <c:pt idx="4">
                  <c:v>WP Luft/Wasser nötiger Strom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2">
                  <c:v>16.8</c:v>
                </c:pt>
                <c:pt idx="3">
                  <c:v>20.2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F3-4158-9FA9-0DD736CAE43A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Strom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 b="0" strike="noStrike" spc="-1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nötige Heizenergie</c:v>
                </c:pt>
                <c:pt idx="1">
                  <c:v>Gasheizung Brennwert</c:v>
                </c:pt>
                <c:pt idx="2">
                  <c:v>Gas BHKW el. 30% v.Hi</c:v>
                </c:pt>
                <c:pt idx="3">
                  <c:v>Brennstoffzellen BHKW</c:v>
                </c:pt>
                <c:pt idx="4">
                  <c:v>WP Luft/Wasser nötiger Strom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5"/>
                <c:pt idx="2">
                  <c:v>4.5</c:v>
                </c:pt>
                <c:pt idx="3">
                  <c:v>6.7</c:v>
                </c:pt>
                <c:pt idx="4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1F3-4158-9FA9-0DD736CAE43A}"/>
            </c:ext>
          </c:extLst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Gutschrift :1,8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 b="0" strike="noStrike" spc="-1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nötige Heizenergie</c:v>
                </c:pt>
                <c:pt idx="1">
                  <c:v>Gasheizung Brennwert</c:v>
                </c:pt>
                <c:pt idx="2">
                  <c:v>Gas BHKW el. 30% v.Hi</c:v>
                </c:pt>
                <c:pt idx="3">
                  <c:v>Brennstoffzellen BHKW</c:v>
                </c:pt>
                <c:pt idx="4">
                  <c:v>WP Luft/Wasser nötiger Strom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5"/>
                <c:pt idx="2">
                  <c:v>8.1999999999999993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F3-4158-9FA9-0DD736CAE4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766880"/>
        <c:axId val="10462760"/>
      </c:barChart>
      <c:catAx>
        <c:axId val="62766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Arial"/>
                <a:ea typeface="DejaVu Sans"/>
              </a:defRPr>
            </a:pPr>
            <a:endParaRPr lang="de-DE"/>
          </a:p>
        </c:txPr>
        <c:crossAx val="10462760"/>
        <c:crosses val="autoZero"/>
        <c:auto val="1"/>
        <c:lblAlgn val="ctr"/>
        <c:lblOffset val="100"/>
        <c:noMultiLvlLbl val="0"/>
      </c:catAx>
      <c:valAx>
        <c:axId val="10462760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lang="de-DE" sz="1400" b="1" strike="noStrike" spc="-1">
                    <a:solidFill>
                      <a:srgbClr val="595959"/>
                    </a:solidFill>
                    <a:latin typeface="Arial"/>
                    <a:ea typeface="DejaVu Sans"/>
                  </a:defRPr>
                </a:pPr>
                <a:r>
                  <a:rPr lang="de-DE" sz="1400" b="1" strike="noStrike" spc="-1">
                    <a:solidFill>
                      <a:srgbClr val="595959"/>
                    </a:solidFill>
                    <a:latin typeface="Arial"/>
                    <a:ea typeface="DejaVu Sans"/>
                  </a:rPr>
                  <a:t>z.B. kWh</a:t>
                </a:r>
              </a:p>
            </c:rich>
          </c:tx>
          <c:layout>
            <c:manualLayout>
              <c:xMode val="edge"/>
              <c:yMode val="edge"/>
              <c:x val="6.8006554848660097E-2"/>
              <c:y val="0.26953418482344099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Arial"/>
                <a:ea typeface="DejaVu Sans"/>
              </a:defRPr>
            </a:pPr>
            <a:endParaRPr lang="de-DE"/>
          </a:p>
        </c:txPr>
        <c:crossAx val="6276688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</c:spPr>
    </c:plotArea>
    <c:plotVisOnly val="1"/>
    <c:dispBlanksAs val="gap"/>
    <c:showDLblsOverMax val="1"/>
  </c:chart>
  <c:spPr>
    <a:noFill/>
    <a:ln w="9360">
      <a:noFill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00241030870492"/>
          <c:y val="2.12998361551065E-2"/>
          <c:w val="0.79975896912950795"/>
          <c:h val="0.56628891316220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Heizenergie 100%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 b="0" strike="noStrike" spc="-1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nötige Heizenergie</c:v>
                </c:pt>
                <c:pt idx="1">
                  <c:v>Gasheizung Brennwert</c:v>
                </c:pt>
                <c:pt idx="2">
                  <c:v>Gas BHKW incl. Brennw. el. 30% v.Hi</c:v>
                </c:pt>
                <c:pt idx="3">
                  <c:v>Brennstoffzellen BHKW</c:v>
                </c:pt>
                <c:pt idx="4">
                  <c:v>WP Luft/Wasser nötiger Strom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F1-4512-87CD-A188660F8E6E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tatsächl. Primärenergie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 b="0" strike="noStrike" spc="-1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nötige Heizenergie</c:v>
                </c:pt>
                <c:pt idx="1">
                  <c:v>Gasheizung Brennwert</c:v>
                </c:pt>
                <c:pt idx="2">
                  <c:v>Gas BHKW incl. Brennw. el. 30% v.Hi</c:v>
                </c:pt>
                <c:pt idx="3">
                  <c:v>Brennstoffzellen BHKW</c:v>
                </c:pt>
                <c:pt idx="4">
                  <c:v>WP Luft/Wasser nötiger Strom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1">
                  <c:v>9.5</c:v>
                </c:pt>
                <c:pt idx="2">
                  <c:v>8.6</c:v>
                </c:pt>
                <c:pt idx="3">
                  <c:v>8.1999999999999993</c:v>
                </c:pt>
                <c:pt idx="4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F1-4512-87CD-A188660F8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54766"/>
        <c:axId val="93519170"/>
      </c:barChart>
      <c:catAx>
        <c:axId val="1935476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Arial"/>
                <a:ea typeface="DejaVu Sans"/>
              </a:defRPr>
            </a:pPr>
            <a:endParaRPr lang="de-DE"/>
          </a:p>
        </c:txPr>
        <c:crossAx val="93519170"/>
        <c:crosses val="autoZero"/>
        <c:auto val="1"/>
        <c:lblAlgn val="ctr"/>
        <c:lblOffset val="100"/>
        <c:noMultiLvlLbl val="0"/>
      </c:catAx>
      <c:valAx>
        <c:axId val="93519170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lang="de-DE" sz="1400" b="1" strike="noStrike" spc="-1">
                    <a:solidFill>
                      <a:srgbClr val="595959"/>
                    </a:solidFill>
                    <a:latin typeface="Arial"/>
                    <a:ea typeface="DejaVu Sans"/>
                  </a:defRPr>
                </a:pPr>
                <a:r>
                  <a:rPr lang="de-DE" sz="1400" b="1" strike="noStrike" spc="-1">
                    <a:solidFill>
                      <a:srgbClr val="595959"/>
                    </a:solidFill>
                    <a:latin typeface="Arial"/>
                    <a:ea typeface="DejaVu Sans"/>
                  </a:rPr>
                  <a:t>z.B. kWh</a:t>
                </a:r>
              </a:p>
            </c:rich>
          </c:tx>
          <c:layout>
            <c:manualLayout>
              <c:xMode val="edge"/>
              <c:yMode val="edge"/>
              <c:x val="6.7998516733104697E-2"/>
              <c:y val="0.269524849808848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Arial"/>
                <a:ea typeface="DejaVu Sans"/>
              </a:defRPr>
            </a:pPr>
            <a:endParaRPr lang="de-DE"/>
          </a:p>
        </c:txPr>
        <c:crossAx val="19354766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</c:spPr>
    </c:plotArea>
    <c:plotVisOnly val="1"/>
    <c:dispBlanksAs val="gap"/>
    <c:showDLblsOverMax val="1"/>
  </c:chart>
  <c:spPr>
    <a:noFill/>
    <a:ln w="9360">
      <a:noFill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 b="0" strike="noStrike" spc="-1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categories</c:f>
              <c:strCache>
                <c:ptCount val="8"/>
                <c:pt idx="0">
                  <c:v>Ölheizung</c:v>
                </c:pt>
                <c:pt idx="1">
                  <c:v>Gasheizung</c:v>
                </c:pt>
                <c:pt idx="2">
                  <c:v>Flüssiggas</c:v>
                </c:pt>
                <c:pt idx="3">
                  <c:v>BHKW Motor</c:v>
                </c:pt>
                <c:pt idx="4">
                  <c:v>BHKW Brennstoffz</c:v>
                </c:pt>
                <c:pt idx="5">
                  <c:v>Wärmepumpe </c:v>
                </c:pt>
                <c:pt idx="6">
                  <c:v>Holz, ohne Aufforstg</c:v>
                </c:pt>
                <c:pt idx="7">
                  <c:v>Stromerzeugung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2.8</c:v>
                </c:pt>
                <c:pt idx="1">
                  <c:v>2</c:v>
                </c:pt>
                <c:pt idx="2">
                  <c:v>2.2999999999999998</c:v>
                </c:pt>
                <c:pt idx="3">
                  <c:v>1.56</c:v>
                </c:pt>
                <c:pt idx="4">
                  <c:v>1.36</c:v>
                </c:pt>
                <c:pt idx="5">
                  <c:v>1.3</c:v>
                </c:pt>
                <c:pt idx="6">
                  <c:v>3.9</c:v>
                </c:pt>
                <c:pt idx="7">
                  <c:v>4.01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E4-49E4-A745-AFED85BA7A1F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 b="0" strike="noStrike" spc="-1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8"/>
                <c:pt idx="0">
                  <c:v>Ölheizung</c:v>
                </c:pt>
                <c:pt idx="1">
                  <c:v>Gasheizung</c:v>
                </c:pt>
                <c:pt idx="2">
                  <c:v>Flüssiggas</c:v>
                </c:pt>
                <c:pt idx="3">
                  <c:v>BHKW Motor</c:v>
                </c:pt>
                <c:pt idx="4">
                  <c:v>BHKW Brennstoffz</c:v>
                </c:pt>
                <c:pt idx="5">
                  <c:v>Wärmepumpe </c:v>
                </c:pt>
                <c:pt idx="6">
                  <c:v>Holz, ohne Aufforstg</c:v>
                </c:pt>
                <c:pt idx="7">
                  <c:v>Stromerzeugung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0AE4-49E4-A745-AFED85BA7A1F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 b="0" strike="noStrike" spc="-1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8"/>
                <c:pt idx="0">
                  <c:v>Ölheizung</c:v>
                </c:pt>
                <c:pt idx="1">
                  <c:v>Gasheizung</c:v>
                </c:pt>
                <c:pt idx="2">
                  <c:v>Flüssiggas</c:v>
                </c:pt>
                <c:pt idx="3">
                  <c:v>BHKW Motor</c:v>
                </c:pt>
                <c:pt idx="4">
                  <c:v>BHKW Brennstoffz</c:v>
                </c:pt>
                <c:pt idx="5">
                  <c:v>Wärmepumpe </c:v>
                </c:pt>
                <c:pt idx="6">
                  <c:v>Holz, ohne Aufforstg</c:v>
                </c:pt>
                <c:pt idx="7">
                  <c:v>Stromerzeugung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0AE4-49E4-A745-AFED85BA7A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470421"/>
        <c:axId val="56159525"/>
      </c:barChart>
      <c:catAx>
        <c:axId val="8247042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Arial"/>
                <a:ea typeface="DejaVu Sans"/>
              </a:defRPr>
            </a:pPr>
            <a:endParaRPr lang="de-DE"/>
          </a:p>
        </c:txPr>
        <c:crossAx val="56159525"/>
        <c:crosses val="autoZero"/>
        <c:auto val="1"/>
        <c:lblAlgn val="ctr"/>
        <c:lblOffset val="100"/>
        <c:noMultiLvlLbl val="0"/>
      </c:catAx>
      <c:valAx>
        <c:axId val="56159525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lang="de-DE" sz="1600" b="0" strike="noStrike" spc="-1">
                    <a:solidFill>
                      <a:srgbClr val="843C0B"/>
                    </a:solidFill>
                    <a:latin typeface="Arial"/>
                    <a:ea typeface="DejaVu Sans"/>
                  </a:defRPr>
                </a:pPr>
                <a:r>
                  <a:rPr lang="de-DE" sz="1600" b="0" strike="noStrike" spc="-1">
                    <a:solidFill>
                      <a:srgbClr val="843C0B"/>
                    </a:solidFill>
                    <a:latin typeface="Arial"/>
                    <a:ea typeface="DejaVu Sans"/>
                  </a:rPr>
                  <a:t>kg  CO2 für 10 kWh Heizung</a:t>
                </a:r>
              </a:p>
            </c:rich>
          </c:tx>
          <c:layout>
            <c:manualLayout>
              <c:xMode val="edge"/>
              <c:yMode val="edge"/>
              <c:x val="9.5268053745562395E-3"/>
              <c:y val="0.24224552206203601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Arial"/>
                <a:ea typeface="DejaVu Sans"/>
              </a:defRPr>
            </a:pPr>
            <a:endParaRPr lang="de-DE"/>
          </a:p>
        </c:txPr>
        <c:crossAx val="82470421"/>
        <c:crosses val="autoZero"/>
        <c:crossBetween val="between"/>
      </c:valAx>
      <c:spPr>
        <a:noFill/>
        <a:ln w="12600">
          <a:solidFill>
            <a:srgbClr val="C55A11"/>
          </a:solidFill>
          <a:round/>
        </a:ln>
      </c:spPr>
    </c:plotArea>
    <c:plotVisOnly val="1"/>
    <c:dispBlanksAs val="gap"/>
    <c:showDLblsOverMax val="1"/>
  </c:chart>
  <c:spPr>
    <a:noFill/>
    <a:ln w="9360">
      <a:noFill/>
    </a:ln>
  </c:sp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4108782670120099E-2"/>
          <c:y val="5.04150390625E-2"/>
          <c:w val="0.93228161054862302"/>
          <c:h val="0.76062011718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Feinstaub mg/kWh</c:v>
                </c:pt>
              </c:strCache>
            </c:strRef>
          </c:tx>
          <c:spPr>
            <a:solidFill>
              <a:srgbClr val="636363"/>
            </a:solidFill>
            <a:ln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 b="0" strike="noStrike" spc="-1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categories</c:f>
              <c:strCache>
                <c:ptCount val="8"/>
                <c:pt idx="0">
                  <c:v>Ölheizung &lt; 0,1</c:v>
                </c:pt>
                <c:pt idx="1">
                  <c:v>Gasheizung Feinst. 0</c:v>
                </c:pt>
                <c:pt idx="2">
                  <c:v>Flüssiggas</c:v>
                </c:pt>
                <c:pt idx="3">
                  <c:v>BHKW Gas Feinst. 0</c:v>
                </c:pt>
                <c:pt idx="4">
                  <c:v>Brennstoffz. BHKW Feinst. 0</c:v>
                </c:pt>
                <c:pt idx="5">
                  <c:v>Wärmepumpe </c:v>
                </c:pt>
                <c:pt idx="6">
                  <c:v>Pellets</c:v>
                </c:pt>
                <c:pt idx="7">
                  <c:v>Stromerzeug. Mix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0.1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3.3</c:v>
                </c:pt>
                <c:pt idx="6">
                  <c:v>40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6-47C6-B16A-DFD2E5FFF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478181"/>
        <c:axId val="92091399"/>
      </c:barChart>
      <c:catAx>
        <c:axId val="5647818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Arial"/>
                <a:ea typeface="DejaVu Sans"/>
              </a:defRPr>
            </a:pPr>
            <a:endParaRPr lang="de-DE"/>
          </a:p>
        </c:txPr>
        <c:crossAx val="92091399"/>
        <c:crosses val="autoZero"/>
        <c:auto val="1"/>
        <c:lblAlgn val="ctr"/>
        <c:lblOffset val="100"/>
        <c:noMultiLvlLbl val="0"/>
      </c:catAx>
      <c:valAx>
        <c:axId val="92091399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Arial"/>
                <a:ea typeface="DejaVu Sans"/>
              </a:defRPr>
            </a:pPr>
            <a:endParaRPr lang="de-DE"/>
          </a:p>
        </c:txPr>
        <c:crossAx val="56478181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1"/>
  </c:chart>
  <c:spPr>
    <a:noFill/>
    <a:ln w="9360">
      <a:noFill/>
    </a:ln>
  </c:spPr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0.47181</cdr:x>
      <cdr:y>0.51362</cdr:y>
    </cdr:from>
    <cdr:to>
      <cdr:x>0.54232</cdr:x>
      <cdr:y>0.65899</cdr:y>
    </cdr:to>
    <cdr:sp macro="" textlink="">
      <cdr:nvSpPr>
        <cdr:cNvPr id="2" name="CustomShape 1"/>
        <cdr:cNvSpPr/>
      </cdr:nvSpPr>
      <cdr:spPr>
        <a:xfrm xmlns:a="http://schemas.openxmlformats.org/drawingml/2006/main" rot="7635460" flipH="1" flipV="1">
          <a:off x="4137969" y="3698356"/>
          <a:ext cx="996907" cy="644666"/>
        </a:xfrm>
        <a:custGeom xmlns:a="http://schemas.openxmlformats.org/drawingml/2006/main">
          <a:avLst/>
          <a:gdLst/>
          <a:ahLst/>
          <a:cxnLst/>
          <a:rect l="l" t="t" r="r" b="b"/>
          <a:pathLst>
            <a:path w="21600" h="21600">
              <a:moveTo>
                <a:pt x="0" y="0"/>
              </a:moveTo>
              <a:lnTo>
                <a:pt x="21600" y="21600"/>
              </a:lnTo>
            </a:path>
          </a:pathLst>
        </a:custGeom>
        <a:noFill xmlns:a="http://schemas.openxmlformats.org/drawingml/2006/main"/>
        <a:ln xmlns:a="http://schemas.openxmlformats.org/drawingml/2006/main" w="19080">
          <a:solidFill>
            <a:srgbClr val="FF0000"/>
          </a:solidFill>
          <a:round/>
          <a:tailEnd type="triangl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/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de-DE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Folie mittels Klicken verschieben</a:t>
            </a: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2000" b="0" strike="noStrike" spc="-1">
                <a:latin typeface="Arial"/>
              </a:rPr>
              <a:t>Format der Notizen mittels Klicken bearbeiten</a:t>
            </a:r>
          </a:p>
        </p:txBody>
      </p:sp>
      <p:sp>
        <p:nvSpPr>
          <p:cNvPr id="23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1400" b="0" strike="noStrike" spc="-1">
                <a:latin typeface="Times New Roman"/>
              </a:rPr>
              <a:t>&lt;Kopfzeile&gt;</a:t>
            </a:r>
          </a:p>
        </p:txBody>
      </p:sp>
      <p:sp>
        <p:nvSpPr>
          <p:cNvPr id="23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de-DE" sz="1400" b="0" strike="noStrike" spc="-1">
                <a:latin typeface="Times New Roman"/>
              </a:rPr>
              <a:t>&lt;Datum/Uhrzeit&gt;</a:t>
            </a:r>
          </a:p>
        </p:txBody>
      </p:sp>
      <p:sp>
        <p:nvSpPr>
          <p:cNvPr id="23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de-DE" sz="1400" b="0" strike="noStrike" spc="-1">
                <a:latin typeface="Times New Roman"/>
              </a:rPr>
              <a:t>&lt;Fußzeile&gt;</a:t>
            </a:r>
          </a:p>
        </p:txBody>
      </p:sp>
      <p:sp>
        <p:nvSpPr>
          <p:cNvPr id="23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64EC2620-F0CF-41C2-8C9E-EA7673064A88}" type="slidenum">
              <a:rPr lang="de-DE" sz="1400" b="0" strike="noStrike" spc="-1">
                <a:latin typeface="Times New Roman"/>
              </a:rPr>
              <a:t>‹Nr.›</a:t>
            </a:fld>
            <a:endParaRPr lang="de-DE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4EC2620-F0CF-41C2-8C9E-EA7673064A88}" type="slidenum">
              <a:rPr lang="de-DE" sz="1400" b="0" strike="noStrike" spc="-1" smtClean="0">
                <a:latin typeface="Times New Roman"/>
              </a:rPr>
              <a:t>1</a:t>
            </a:fld>
            <a:endParaRPr lang="de-DE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7519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498941-0020-4604-BC19-5106D213F65D}" type="slidenum">
              <a:rPr lang="en-GB" altLang="de-DE"/>
              <a:pPr/>
              <a:t>26</a:t>
            </a:fld>
            <a:endParaRPr lang="en-GB" altLang="de-DE"/>
          </a:p>
        </p:txBody>
      </p:sp>
      <p:sp>
        <p:nvSpPr>
          <p:cNvPr id="1310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59233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8508EF-90CD-4BC3-B019-53E3865E9646}" type="slidenum">
              <a:rPr lang="en-GB" altLang="de-DE"/>
              <a:pPr/>
              <a:t>27</a:t>
            </a:fld>
            <a:endParaRPr lang="en-GB" altLang="de-DE"/>
          </a:p>
        </p:txBody>
      </p:sp>
      <p:sp>
        <p:nvSpPr>
          <p:cNvPr id="13209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2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5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>
                <a:cs typeface="Lucida Sans Unicode" panose="020B0602030504020204" pitchFamily="34" charset="0"/>
              </a:rPr>
              <a:t>10 bis 40 Watt/m2, Leistungszahl meist 4, </a:t>
            </a:r>
          </a:p>
        </p:txBody>
      </p:sp>
    </p:spTree>
    <p:extLst>
      <p:ext uri="{BB962C8B-B14F-4D97-AF65-F5344CB8AC3E}">
        <p14:creationId xmlns:p14="http://schemas.microsoft.com/office/powerpoint/2010/main" val="4074744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1C00BC-705F-4401-9290-924A7E1ADF12}" type="slidenum">
              <a:rPr lang="en-GB" altLang="de-DE"/>
              <a:pPr/>
              <a:t>28</a:t>
            </a:fld>
            <a:endParaRPr lang="en-GB" altLang="de-DE"/>
          </a:p>
        </p:txBody>
      </p:sp>
      <p:sp>
        <p:nvSpPr>
          <p:cNvPr id="313346" name="Rectangle 2050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3347" name="Rectangle 2051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67686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DF132E-D706-4C86-BC3E-48AEECE2B215}" type="slidenum">
              <a:rPr lang="en-GB" altLang="de-DE"/>
              <a:pPr/>
              <a:t>29</a:t>
            </a:fld>
            <a:endParaRPr lang="en-GB" altLang="de-DE"/>
          </a:p>
        </p:txBody>
      </p:sp>
      <p:sp>
        <p:nvSpPr>
          <p:cNvPr id="13414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14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5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>
                <a:cs typeface="Lucida Sans Unicode" panose="020B0602030504020204" pitchFamily="34" charset="0"/>
              </a:rPr>
              <a:t>Vorsicht bei Überlastung durch Dauerbetrieb, Dauerschäden an der Sonde!</a:t>
            </a:r>
          </a:p>
          <a:p>
            <a:pPr eaLnBrk="1" hangingPunct="1">
              <a:lnSpc>
                <a:spcPct val="95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>
                <a:cs typeface="Lucida Sans Unicode" panose="020B0602030504020204" pitchFamily="34" charset="0"/>
              </a:rPr>
              <a:t>Sonde: 50-70Euro/m;       50Watt/m</a:t>
            </a:r>
          </a:p>
          <a:p>
            <a:pPr eaLnBrk="1" hangingPunct="1">
              <a:lnSpc>
                <a:spcPct val="95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de-DE"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170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  <p:sp>
        <p:nvSpPr>
          <p:cNvPr id="767" name="PlaceHolder 2"/>
          <p:cNvSpPr>
            <a:spLocks noGrp="1"/>
          </p:cNvSpPr>
          <p:nvPr>
            <p:ph type="body"/>
          </p:nvPr>
        </p:nvSpPr>
        <p:spPr>
          <a:xfrm>
            <a:off x="756360" y="5078880"/>
            <a:ext cx="6046920" cy="4810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</a:rPr>
              <a:t>Luft/Wasser WP mit JAZ von nur 3, 3,3 x 1,8 </a:t>
            </a:r>
          </a:p>
          <a:p>
            <a:pPr marL="216000" indent="-216000">
              <a:lnSpc>
                <a:spcPct val="100000"/>
              </a:lnSpc>
            </a:pPr>
            <a:endParaRPr lang="de-DE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</a:rPr>
              <a:t>Brennwert Öl 106, Gas 111.   Nutzung Brennwert Gasheizung 106, Öl 100, Abgasverluste gegenüber Brennwert Gas/ Öl beide minus 6% </a:t>
            </a:r>
          </a:p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</a:rPr>
              <a:t>BHKW Gesamt 90% Hi, davon 30% Strom, Wärme 60% mit Brennw. ca. 66% ; auf 100% Wärme = 66 x 1,51;  mit Brennwertnutzen 111.  somit  111 x 1,51 = 168 ;  dabei Strom 30 x 1,51= 45;</a:t>
            </a:r>
          </a:p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</a:rPr>
              <a:t>Gutschrfift E= 30% x 1,51x1,8 =82,  somit Primärenergie 168 – 82 = 86</a:t>
            </a:r>
          </a:p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</a:rPr>
              <a:t>Strom CO</a:t>
            </a:r>
            <a:r>
              <a:rPr lang="de-DE" sz="2000" b="0" strike="noStrike" spc="-1" baseline="-25000">
                <a:latin typeface="Arial"/>
              </a:rPr>
              <a:t>2</a:t>
            </a:r>
            <a:r>
              <a:rPr lang="de-DE" sz="2000" b="0" strike="noStrike" spc="-1">
                <a:latin typeface="Arial"/>
              </a:rPr>
              <a:t> laut UBA: 0,401 kg /kWh,  Erdgas Verbrennung 0,2 Kg/kWh, damit 0,474 x 47= 22   zu   0,2 x 68 = 014</a:t>
            </a:r>
          </a:p>
          <a:p>
            <a:pPr marL="216000" indent="-216000">
              <a:lnSpc>
                <a:spcPct val="100000"/>
              </a:lnSpc>
            </a:pPr>
            <a:endParaRPr lang="de-DE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</a:rPr>
              <a:t>Brennstoffzelle Fa. Angaben: insges. 92% Hi, Strom 37% Hi; also thermisch 55% ? Wirkungsgrad zu Ho:  92:1,11= 82,8%!         </a:t>
            </a:r>
            <a:r>
              <a:t/>
            </a:r>
            <a:br/>
            <a:r>
              <a:rPr lang="de-DE" sz="2000" b="0" strike="noStrike" spc="-1">
                <a:latin typeface="Arial"/>
              </a:rPr>
              <a:t>die restlichen 7 bzw. 7+11% gehen in den Schornstein</a:t>
            </a:r>
          </a:p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</a:rPr>
              <a:t>auf 100 Wärme=1,82 x 55: , elekr. 1,82 x37 = 67.  Verluste 111-92=19 x 1,82= 34,6,  Primärenergie 100+67+34,6=202 oder 1,82 x 111= 202      Gutschrift 67 x 1,8 = 120,  202 – 120 =82</a:t>
            </a:r>
          </a:p>
          <a:p>
            <a:pPr marL="216000" indent="-216000">
              <a:lnSpc>
                <a:spcPct val="100000"/>
              </a:lnSpc>
            </a:pPr>
            <a:endParaRPr lang="de-DE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</a:rPr>
              <a:t>GuD: ER gesamt 45,5 kWh, Wärme 21,1, E 18,7; 103:45,5 =2,26, x106</a:t>
            </a:r>
          </a:p>
          <a:p>
            <a:pPr marL="216000" indent="-216000">
              <a:lnSpc>
                <a:spcPct val="100000"/>
              </a:lnSpc>
            </a:pPr>
            <a:endParaRPr lang="de-DE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de-DE" sz="2000" b="0" strike="noStrike" spc="-1">
              <a:latin typeface="Arial"/>
            </a:endParaRPr>
          </a:p>
        </p:txBody>
      </p:sp>
      <p:sp>
        <p:nvSpPr>
          <p:cNvPr id="768" name="TextShape 3"/>
          <p:cNvSpPr txBox="1"/>
          <p:nvPr/>
        </p:nvSpPr>
        <p:spPr>
          <a:xfrm>
            <a:off x="4279320" y="10157400"/>
            <a:ext cx="3279960" cy="53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AE8697F1-3FA0-47D0-B21A-8CD2FAA3EEAA}" type="slidenum">
              <a:rPr lang="de-DE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30</a:t>
            </a:fld>
            <a:endParaRPr lang="de-D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  <p:sp>
        <p:nvSpPr>
          <p:cNvPr id="770" name="PlaceHolder 2"/>
          <p:cNvSpPr>
            <a:spLocks noGrp="1"/>
          </p:cNvSpPr>
          <p:nvPr>
            <p:ph type="body"/>
          </p:nvPr>
        </p:nvSpPr>
        <p:spPr>
          <a:xfrm>
            <a:off x="756360" y="5078880"/>
            <a:ext cx="6046920" cy="4810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</a:rPr>
              <a:t>Luft/Wasser WP mit JAZ von nur 3</a:t>
            </a:r>
          </a:p>
        </p:txBody>
      </p:sp>
      <p:sp>
        <p:nvSpPr>
          <p:cNvPr id="771" name="TextShape 3"/>
          <p:cNvSpPr txBox="1"/>
          <p:nvPr/>
        </p:nvSpPr>
        <p:spPr>
          <a:xfrm>
            <a:off x="4279320" y="10157400"/>
            <a:ext cx="3279960" cy="53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020D2655-F31C-423B-91A4-4D3FDB18A62A}" type="slidenum">
              <a:rPr lang="de-DE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31</a:t>
            </a:fld>
            <a:endParaRPr lang="de-D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80" y="812880"/>
            <a:ext cx="5343120" cy="4008240"/>
          </a:xfrm>
          <a:prstGeom prst="rect">
            <a:avLst/>
          </a:prstGeom>
        </p:spPr>
      </p:sp>
      <p:sp>
        <p:nvSpPr>
          <p:cNvPr id="773" name="PlaceHolder 2"/>
          <p:cNvSpPr>
            <a:spLocks noGrp="1"/>
          </p:cNvSpPr>
          <p:nvPr>
            <p:ph type="body"/>
          </p:nvPr>
        </p:nvSpPr>
        <p:spPr>
          <a:xfrm>
            <a:off x="756360" y="5078880"/>
            <a:ext cx="6046920" cy="4810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774" name="TextShape 3"/>
          <p:cNvSpPr txBox="1"/>
          <p:nvPr/>
        </p:nvSpPr>
        <p:spPr>
          <a:xfrm>
            <a:off x="4279320" y="10157400"/>
            <a:ext cx="3279960" cy="53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B5CFF1DA-686B-48C1-8041-1B2A5E70A3B1}" type="slidenum"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34</a:t>
            </a:fld>
            <a:endParaRPr lang="de-DE" sz="18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  <p:sp>
        <p:nvSpPr>
          <p:cNvPr id="776" name="PlaceHolder 2"/>
          <p:cNvSpPr>
            <a:spLocks noGrp="1"/>
          </p:cNvSpPr>
          <p:nvPr>
            <p:ph type="body"/>
          </p:nvPr>
        </p:nvSpPr>
        <p:spPr>
          <a:xfrm>
            <a:off x="756360" y="5078880"/>
            <a:ext cx="6046920" cy="4810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</a:rPr>
              <a:t>Gas: 0,2 kg/kWh;   Strom: 0,474 kg/kWh</a:t>
            </a:r>
          </a:p>
        </p:txBody>
      </p:sp>
      <p:sp>
        <p:nvSpPr>
          <p:cNvPr id="777" name="TextShape 3"/>
          <p:cNvSpPr txBox="1"/>
          <p:nvPr/>
        </p:nvSpPr>
        <p:spPr>
          <a:xfrm>
            <a:off x="4279320" y="10157400"/>
            <a:ext cx="3279960" cy="53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B7593F1D-2E61-4616-B6AA-E22458B23034}" type="slidenum"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43</a:t>
            </a:fld>
            <a:endParaRPr lang="de-DE" sz="18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  <p:sp>
        <p:nvSpPr>
          <p:cNvPr id="779" name="PlaceHolder 2"/>
          <p:cNvSpPr>
            <a:spLocks noGrp="1"/>
          </p:cNvSpPr>
          <p:nvPr>
            <p:ph type="body"/>
          </p:nvPr>
        </p:nvSpPr>
        <p:spPr>
          <a:xfrm>
            <a:off x="756360" y="5078880"/>
            <a:ext cx="6046920" cy="4810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</a:rPr>
              <a:t>Ölheizung Feinstaub  kleiner als 0,1 mg/cbm</a:t>
            </a:r>
          </a:p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</a:rPr>
              <a:t>Gasheizung /BHKWs  praktisch Null</a:t>
            </a:r>
          </a:p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</a:rPr>
              <a:t>		</a:t>
            </a:r>
          </a:p>
        </p:txBody>
      </p:sp>
      <p:sp>
        <p:nvSpPr>
          <p:cNvPr id="780" name="TextShape 3"/>
          <p:cNvSpPr txBox="1"/>
          <p:nvPr/>
        </p:nvSpPr>
        <p:spPr>
          <a:xfrm>
            <a:off x="4279320" y="10157400"/>
            <a:ext cx="3279960" cy="53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9F867569-C7B1-4770-A2C2-1709E7E06954}" type="slidenum"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44</a:t>
            </a:fld>
            <a:endParaRPr lang="de-DE" sz="18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CustomShape 1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C40A0AD-CC04-480E-AD6C-965FFD658A13}" type="slidenum">
              <a:rPr lang="de-DE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49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78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783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  <p:sp>
        <p:nvSpPr>
          <p:cNvPr id="743" name="PlaceHolder 2"/>
          <p:cNvSpPr>
            <a:spLocks noGrp="1"/>
          </p:cNvSpPr>
          <p:nvPr>
            <p:ph type="body"/>
          </p:nvPr>
        </p:nvSpPr>
        <p:spPr>
          <a:xfrm>
            <a:off x="756360" y="5078880"/>
            <a:ext cx="6046920" cy="4810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744" name="TextShape 3"/>
          <p:cNvSpPr txBox="1"/>
          <p:nvPr/>
        </p:nvSpPr>
        <p:spPr>
          <a:xfrm>
            <a:off x="4279320" y="10157400"/>
            <a:ext cx="3279960" cy="53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A7B956B9-4592-4206-A660-80AFE076B809}" type="slidenum"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5</a:t>
            </a:fld>
            <a:endParaRPr lang="de-DE" sz="18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CustomShape 1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0C0CA0A3-5F5D-4915-9191-09B32374A981}" type="slidenum">
              <a:rPr lang="de-DE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50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78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786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7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</a:pPr>
            <a:r>
              <a:rPr lang="de-DE" sz="2000" b="0" strike="noStrike" spc="-1">
                <a:latin typeface="Arial"/>
              </a:rPr>
              <a:t>Höcker:  95% Altbauten,  garantierte JAZ (-16°C)   3,5 – 4   Vorlauf max. 55°C</a:t>
            </a:r>
          </a:p>
          <a:p>
            <a:pPr marL="216000" indent="-215640">
              <a:lnSpc>
                <a:spcPct val="100000"/>
              </a:lnSpc>
            </a:pPr>
            <a:r>
              <a:rPr lang="de-DE" sz="2000" b="0" strike="noStrike" spc="-1">
                <a:latin typeface="Arial"/>
              </a:rPr>
              <a:t>	Neubauten  4 – 4,5,  max. Vorlauf 40°C                                      Modul 14kW: 15000,- . dazu Hygienespeicher alle Jahre Vorträge (Juni)</a:t>
            </a:r>
          </a:p>
        </p:txBody>
      </p:sp>
      <p:sp>
        <p:nvSpPr>
          <p:cNvPr id="789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A477AA2-F093-4759-A2CC-ED49674E1A7B}" type="slidenum">
              <a:rPr lang="de-DE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51</a:t>
            </a:fld>
            <a:endParaRPr lang="de-DE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CustomShape 1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C520DB1-AEBB-4D0B-8DE3-7EDEC73E1166}" type="slidenum">
              <a:rPr lang="de-DE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56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79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720" cy="3085200"/>
          </a:xfrm>
          <a:prstGeom prst="rect">
            <a:avLst/>
          </a:prstGeom>
        </p:spPr>
      </p:sp>
      <p:sp>
        <p:nvSpPr>
          <p:cNvPr id="792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74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</a:pPr>
            <a:r>
              <a:rPr lang="de-DE" sz="2000" b="0" strike="noStrike" spc="-1">
                <a:latin typeface="Arial"/>
              </a:rPr>
              <a:t>Verlust bei Förderung und Transport ca. 5%, Schädlichkeit je nach Betrachtunszeitraum 20-80 x höher als bei Verbrennung!!!</a:t>
            </a:r>
          </a:p>
        </p:txBody>
      </p:sp>
      <p:sp>
        <p:nvSpPr>
          <p:cNvPr id="747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AB5FF2A-E178-4929-A5EE-CA972D5F2107}" type="slidenum">
              <a:rPr lang="de-DE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fld>
            <a:endParaRPr lang="de-DE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80" y="812880"/>
            <a:ext cx="5343120" cy="4008240"/>
          </a:xfrm>
          <a:prstGeom prst="rect">
            <a:avLst/>
          </a:prstGeom>
        </p:spPr>
      </p:sp>
      <p:sp>
        <p:nvSpPr>
          <p:cNvPr id="749" name="PlaceHolder 2"/>
          <p:cNvSpPr>
            <a:spLocks noGrp="1"/>
          </p:cNvSpPr>
          <p:nvPr>
            <p:ph type="body"/>
          </p:nvPr>
        </p:nvSpPr>
        <p:spPr>
          <a:xfrm>
            <a:off x="756360" y="5078880"/>
            <a:ext cx="6046920" cy="4810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750" name="TextShape 3"/>
          <p:cNvSpPr txBox="1"/>
          <p:nvPr/>
        </p:nvSpPr>
        <p:spPr>
          <a:xfrm>
            <a:off x="4279320" y="10157400"/>
            <a:ext cx="3279960" cy="53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475BBF17-C13D-4E08-BBAA-CCA6C231A60A}" type="slidenum"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9</a:t>
            </a:fld>
            <a:endParaRPr lang="de-DE" sz="18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7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753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ED3C286-190F-47C3-B9B4-C4684C32DAD4}" type="slidenum">
              <a:rPr lang="de-DE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10</a:t>
            </a:fld>
            <a:endParaRPr lang="de-DE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7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280">
              <a:lnSpc>
                <a:spcPct val="100000"/>
              </a:lnSpc>
            </a:pPr>
            <a:r>
              <a:rPr lang="de-DE" sz="2000" b="0" strike="noStrike" spc="-1">
                <a:latin typeface="Arial"/>
              </a:rPr>
              <a:t>Brennwert Öl 106, Gas 111.   Nutzung Brennwert Gas 106, Öl 100, Abgasverluste gegenüber Brennwert Gas/ Öl beide minus 6% </a:t>
            </a:r>
          </a:p>
          <a:p>
            <a:pPr marL="216000" indent="-215280">
              <a:lnSpc>
                <a:spcPct val="100000"/>
              </a:lnSpc>
            </a:pPr>
            <a:r>
              <a:rPr lang="de-DE" sz="2000" b="0" strike="noStrike" spc="-1">
                <a:latin typeface="Arial"/>
              </a:rPr>
              <a:t>BHKW Gesamt 90% Hi, davon 30% Strom, Wärme 60% mit Brennw. ca. 66% ; auf 100% Wärme = 66 x 1,51;  mit vollem Brennwertnutzen : 111.  somit  111 x 1,51 = 168 ;  E= 30% x 1,56x1,8 =84,  somit Primärenergie 168 – 84 = 84</a:t>
            </a:r>
          </a:p>
          <a:p>
            <a:pPr marL="216000" indent="-215280">
              <a:lnSpc>
                <a:spcPct val="100000"/>
              </a:lnSpc>
            </a:pPr>
            <a:r>
              <a:rPr lang="de-DE" sz="2000" b="0" strike="noStrike" spc="-1">
                <a:latin typeface="Arial"/>
              </a:rPr>
              <a:t>Strom CO</a:t>
            </a:r>
            <a:r>
              <a:rPr lang="de-DE" sz="2000" b="0" strike="noStrike" spc="-1" baseline="-25000">
                <a:latin typeface="Arial"/>
              </a:rPr>
              <a:t>2</a:t>
            </a:r>
            <a:r>
              <a:rPr lang="de-DE" sz="2000" b="0" strike="noStrike" spc="-1">
                <a:latin typeface="Arial"/>
              </a:rPr>
              <a:t> laut UBA: 0,474 kg /kWh,  Erdgas Verbrennung 0,2 Kg/kWh, damit 0,474 x 47= 22   zu   0,2 x 68 = 014</a:t>
            </a:r>
          </a:p>
        </p:txBody>
      </p:sp>
      <p:sp>
        <p:nvSpPr>
          <p:cNvPr id="756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EA64F91-ADB7-423B-90A2-C1433937155C}" type="slidenum">
              <a:rPr lang="de-DE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19</a:t>
            </a:fld>
            <a:endParaRPr lang="de-DE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  <p:sp>
        <p:nvSpPr>
          <p:cNvPr id="758" name="PlaceHolder 2"/>
          <p:cNvSpPr>
            <a:spLocks noGrp="1"/>
          </p:cNvSpPr>
          <p:nvPr>
            <p:ph type="body"/>
          </p:nvPr>
        </p:nvSpPr>
        <p:spPr>
          <a:xfrm>
            <a:off x="756360" y="5078880"/>
            <a:ext cx="6046920" cy="4810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</a:rPr>
              <a:t>Brennwert Öl 106, Gas 111.   Nutzung Brennwert Gas 106, Öl 100, Abgasverluste gegenüber Brennwert Gas/ Öl beide minus 6% </a:t>
            </a:r>
          </a:p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</a:rPr>
              <a:t>BHKW Gesamt 90% Hi, davon 30% Strom, Wärme 60% mit Brennw. ca. 64% ; auf 100% Wärme = 64 x 1,56;  mit Brennwertnutzen 111.  somit  111 x 1,56 = 173 ;  E= 30% x 1,56x1,8 =84,  somit Primärenergie 173 – 84 = 89</a:t>
            </a:r>
          </a:p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</a:rPr>
              <a:t>Strom CO</a:t>
            </a:r>
            <a:r>
              <a:rPr lang="de-DE" sz="2000" b="0" strike="noStrike" spc="-1" baseline="-25000">
                <a:latin typeface="Arial"/>
              </a:rPr>
              <a:t>2</a:t>
            </a:r>
            <a:r>
              <a:rPr lang="de-DE" sz="2000" b="0" strike="noStrike" spc="-1">
                <a:latin typeface="Arial"/>
              </a:rPr>
              <a:t> laut UBA: 0,474 kg /kWh,  Erdgas Verbrennung 0,2 Kg/kWh, damit 0,474 x 47= 22   zu   0,2 x 68 = 014</a:t>
            </a:r>
          </a:p>
          <a:p>
            <a:pPr marL="216000" indent="-216000">
              <a:lnSpc>
                <a:spcPct val="100000"/>
              </a:lnSpc>
            </a:pPr>
            <a:endParaRPr lang="de-DE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</a:rPr>
              <a:t>Brennstoffzelle Fa. Angaben: insges. 92% Hi, Strom 37% Hi; also thermisch 55% ? Wirkungsgrad zu Ho:  92:1,11= 82,8%!         </a:t>
            </a:r>
            <a:r>
              <a:t/>
            </a:r>
            <a:br/>
            <a:r>
              <a:rPr lang="de-DE" sz="2000" b="0" strike="noStrike" spc="-1">
                <a:latin typeface="Arial"/>
              </a:rPr>
              <a:t>(Wo bleiben die restlichen 7 bzw. 7+11% ?)</a:t>
            </a:r>
          </a:p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</a:rPr>
              <a:t>auf 100 Wärme=1,82 x 55: , elekr. 1,82 x37 = 67.  Verluste 111-92=19 x 1,82= 34,6,  Primärenergie 100+67+34,6=202       Gutschrift 67 x 1,8 = 120,  202 – 120 =84,4</a:t>
            </a:r>
          </a:p>
          <a:p>
            <a:pPr marL="216000" indent="-216000">
              <a:lnSpc>
                <a:spcPct val="100000"/>
              </a:lnSpc>
            </a:pPr>
            <a:endParaRPr lang="de-DE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</a:rPr>
              <a:t>GuD: ER gesamt 45,5 kWh, Wärme 21,1, E 18,7; 103:45,5 =2,26, x106</a:t>
            </a:r>
          </a:p>
          <a:p>
            <a:pPr marL="216000" indent="-216000">
              <a:lnSpc>
                <a:spcPct val="100000"/>
              </a:lnSpc>
            </a:pPr>
            <a:endParaRPr lang="de-DE" sz="2000" b="0" strike="noStrike" spc="-1">
              <a:latin typeface="Arial"/>
            </a:endParaRPr>
          </a:p>
        </p:txBody>
      </p:sp>
      <p:sp>
        <p:nvSpPr>
          <p:cNvPr id="759" name="TextShape 3"/>
          <p:cNvSpPr txBox="1"/>
          <p:nvPr/>
        </p:nvSpPr>
        <p:spPr>
          <a:xfrm>
            <a:off x="4279320" y="10157400"/>
            <a:ext cx="3279960" cy="53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1F0F7E5B-0AF2-4A35-AB9B-3861A48880D0}" type="slidenum">
              <a:rPr lang="de-DE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21</a:t>
            </a:fld>
            <a:endParaRPr lang="de-D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76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762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323BA1F-1F62-4110-819B-A7073E928E9C}" type="slidenum">
              <a:rPr lang="de-DE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22</a:t>
            </a:fld>
            <a:endParaRPr lang="de-DE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213" cy="3084513"/>
          </a:xfrm>
          <a:prstGeom prst="rect">
            <a:avLst/>
          </a:prstGeom>
        </p:spPr>
      </p:sp>
      <p:sp>
        <p:nvSpPr>
          <p:cNvPr id="7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765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BA74A8F-FF68-4AA6-A605-9723D585F21B}" type="slidenum">
              <a:rPr lang="de-DE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25</a:t>
            </a:fld>
            <a:endParaRPr lang="de-DE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52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3880" y="36817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280" y="1604520"/>
            <a:ext cx="26492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1360" y="1604520"/>
            <a:ext cx="26492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26492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280" y="3681720"/>
            <a:ext cx="26492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1360" y="3681720"/>
            <a:ext cx="26492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520" cy="3976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520" cy="3976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85800" y="1122840"/>
            <a:ext cx="7771320" cy="11061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520" cy="3976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3880" y="36817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52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3880" y="36817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280" y="1604520"/>
            <a:ext cx="26492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1360" y="1604520"/>
            <a:ext cx="26492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26492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280" y="3681720"/>
            <a:ext cx="26492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1360" y="3681720"/>
            <a:ext cx="26492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520" cy="3976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520" cy="3976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520" cy="3976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685800" y="1122840"/>
            <a:ext cx="7771320" cy="11061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3880" y="36817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52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673880" y="36817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239280" y="1604520"/>
            <a:ext cx="26492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21360" y="1604520"/>
            <a:ext cx="26492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26492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239280" y="3681720"/>
            <a:ext cx="26492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021360" y="3681720"/>
            <a:ext cx="26492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520" cy="3976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520" cy="3976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ubTitle"/>
          </p:nvPr>
        </p:nvSpPr>
        <p:spPr>
          <a:xfrm>
            <a:off x="685800" y="1122840"/>
            <a:ext cx="7771320" cy="11061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4673880" y="36817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52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4673880" y="36817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3239280" y="1604520"/>
            <a:ext cx="26492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6021360" y="1604520"/>
            <a:ext cx="26492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26492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6"/>
          <p:cNvSpPr>
            <a:spLocks noGrp="1"/>
          </p:cNvSpPr>
          <p:nvPr>
            <p:ph type="body"/>
          </p:nvPr>
        </p:nvSpPr>
        <p:spPr>
          <a:xfrm>
            <a:off x="3239280" y="3681720"/>
            <a:ext cx="26492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7"/>
          <p:cNvSpPr>
            <a:spLocks noGrp="1"/>
          </p:cNvSpPr>
          <p:nvPr>
            <p:ph type="body"/>
          </p:nvPr>
        </p:nvSpPr>
        <p:spPr>
          <a:xfrm>
            <a:off x="6021360" y="3681720"/>
            <a:ext cx="26492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5800" y="1122840"/>
            <a:ext cx="7771320" cy="11061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880" y="36817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85800" y="1122840"/>
            <a:ext cx="7771320" cy="23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520" cy="3976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de-DE" sz="6000" b="0" strike="noStrike" spc="-1">
                <a:solidFill>
                  <a:srgbClr val="000000"/>
                </a:solidFill>
                <a:latin typeface="Arial"/>
                <a:ea typeface="DejaVu Sans"/>
              </a:rPr>
              <a:t>Titelmasterformat durch Klicken bearbeiten</a:t>
            </a:r>
            <a:endParaRPr lang="de-DE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8099EDBC-D28B-464C-8881-8ECD39C75AC2}" type="datetime"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30.05.2025</a:t>
            </a:fld>
            <a:endParaRPr lang="de-DE" sz="1800" b="0" strike="noStrike" spc="-1">
              <a:latin typeface="Times New Roman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61ACDF4F-5DEB-4816-AE96-E1B85EA0E954}" type="slidenum"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‹Nr.›</a:t>
            </a:fld>
            <a:endParaRPr lang="de-DE" sz="1800" b="0" strike="noStrike" spc="-1"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horbiradio.de/Webinar%2017.2.21.docx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viessmann.de/de/wohngebaeude/kraft-waerme-kopplung/mikro-kwk-brennstoffzelle/vitovalor-pt2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file:///D:\30_BN%20Erlangen\14_Vortr&#228;ge_pot.%20Vortr\2020-Heizungen\So%20viel%20kosten%202020%20BHKW%20in%20der%20Anschaffung%20und%20im%20Betrieb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bund-hessen.de/klimaschutz-energiewende/kwk-infokampagne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horbiradio.de/" TargetMode="External"/><Relationship Id="rId4" Type="http://schemas.openxmlformats.org/officeDocument/2006/relationships/hyperlink" Target="https://erlangen.bund-naturschutz.de/aktiv-beim-bn/ag-neue-energie/infomateria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opoldina.org/uploads/tx_leopublication/Leo_Stellungnahme_SaubereLuft_2019_Web_03.pdf" TargetMode="External"/><Relationship Id="rId2" Type="http://schemas.openxmlformats.org/officeDocument/2006/relationships/hyperlink" Target="http://www.horbiradio.de/Dokumente%20Emissionen/Ist_Holzheizung_oekologisch.pdf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jpeg"/><Relationship Id="rId4" Type="http://schemas.openxmlformats.org/officeDocument/2006/relationships/hyperlink" Target="https://www.zdf.de/politik/frontal-21/holzverbrennung-100.html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horbiradio.de/" TargetMode="External"/><Relationship Id="rId4" Type="http://schemas.openxmlformats.org/officeDocument/2006/relationships/hyperlink" Target="https://erlangen.bund-naturschutz.de/aktiv-beim-bn/ag-neue-energie/infomaterial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www.youtube.com/watch?v=4ZgiXdgoliE" TargetMode="Externa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ergy-charts.de/emissions_de.htm?source=lignite&amp;view=absolute&amp;emission=co2&amp;year=all" TargetMode="Externa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erlangen.bund-naturschutz.de/aktiv-beim-bn/ag-neue-energie/infomaterial.html" TargetMode="Externa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ergie-experten.org/heizung/heizungstechnik/heizkoerper/niedertemperatur-heizkoerper" TargetMode="Externa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ukunftsheizen.de/energie-sparen/oelheizung-erneuern.html" TargetMode="External"/><Relationship Id="rId2" Type="http://schemas.openxmlformats.org/officeDocument/2006/relationships/hyperlink" Target="https://www.zukunftsheizen.de/energiewende.html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hyperlink" Target="https://www.tecson.de/pheizoel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www.estw.de/de/Energie-Wasser/Erdgas/ERconomy-Vario-proNatur/" TargetMode="External"/><Relationship Id="rId7" Type="http://schemas.openxmlformats.org/officeDocument/2006/relationships/hyperlink" Target="https://tools.primagas.de/fluessiggas_privat/produktinfos.cf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hyperlink" Target="https://www.energieheld.de/heizung/gasheizung" TargetMode="External"/><Relationship Id="rId4" Type="http://schemas.openxmlformats.org/officeDocument/2006/relationships/hyperlink" Target="https://zukunft.erdgas.info/studien/erdgas-in-der-energiewende/methan-emissionen-erdgas" TargetMode="External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izungsfinder.de/elektroheizung/checkliste/einsatzbereich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1535400" y="106560"/>
            <a:ext cx="6562440" cy="147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1196"/>
              </a:spcBef>
            </a:pPr>
            <a:r>
              <a:rPr lang="de-DE" sz="2400" b="1" strike="noStrike" spc="-1">
                <a:solidFill>
                  <a:srgbClr val="C00000"/>
                </a:solidFill>
                <a:latin typeface="Calibri"/>
                <a:ea typeface="DejaVu Sans"/>
              </a:rPr>
              <a:t>Energiewende ER(H)langen e.V.</a:t>
            </a:r>
            <a:r>
              <a:t/>
            </a:r>
            <a:br/>
            <a:r>
              <a:rPr lang="de-DE" sz="1800" b="1" strike="noStrike" spc="-1">
                <a:solidFill>
                  <a:srgbClr val="1C1C1C"/>
                </a:solidFill>
                <a:latin typeface="Calibri"/>
                <a:ea typeface="DejaVu Sans"/>
              </a:rPr>
              <a:t>in Kooperation mit</a:t>
            </a:r>
            <a:r>
              <a:t/>
            </a:r>
            <a:br/>
            <a:r>
              <a:rPr lang="de-DE" sz="2400" b="1" strike="noStrike" spc="-1">
                <a:solidFill>
                  <a:srgbClr val="C00000"/>
                </a:solidFill>
                <a:latin typeface="Calibri"/>
                <a:ea typeface="DejaVu Sans"/>
              </a:rPr>
              <a:t>Arbeitsgruppe Neue Energie (AGNE), BN Erlangen</a:t>
            </a:r>
            <a:endParaRPr lang="de-DE" sz="2400" b="0" strike="noStrike" spc="-1">
              <a:latin typeface="Arial"/>
            </a:endParaRPr>
          </a:p>
        </p:txBody>
      </p:sp>
      <p:pic>
        <p:nvPicPr>
          <p:cNvPr id="241" name="Picture 28_0" descr="AGNE Log Mit BUND Nat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084880" y="122040"/>
            <a:ext cx="969120" cy="1292400"/>
          </a:xfrm>
          <a:prstGeom prst="rect">
            <a:avLst/>
          </a:prstGeom>
          <a:ln>
            <a:noFill/>
          </a:ln>
        </p:spPr>
      </p:pic>
      <p:sp>
        <p:nvSpPr>
          <p:cNvPr id="242" name="CustomShape 2"/>
          <p:cNvSpPr/>
          <p:nvPr/>
        </p:nvSpPr>
        <p:spPr>
          <a:xfrm>
            <a:off x="550080" y="6076800"/>
            <a:ext cx="7923240" cy="74376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lang="de-DE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Arbeiten Sie mit in der Gruppe NEUE ENERGIE!</a:t>
            </a:r>
            <a:endParaRPr lang="de-DE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de-DE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Wir treffen uns (normalerweise) jeden dritten Donnerstag</a:t>
            </a:r>
            <a:r>
              <a:rPr lang="de-DE" sz="1200" b="0" strike="noStrike" spc="-1" baseline="3000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de-DE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im Monat, um 20</a:t>
            </a:r>
            <a:r>
              <a:rPr lang="de-DE" sz="1200" b="0" strike="noStrike" spc="-1" baseline="30000">
                <a:solidFill>
                  <a:srgbClr val="000000"/>
                </a:solidFill>
                <a:latin typeface="Calibri"/>
                <a:ea typeface="DejaVu Sans"/>
              </a:rPr>
              <a:t>00, </a:t>
            </a:r>
            <a:r>
              <a:rPr lang="de-DE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 Erlangen, Isarstr.12, Kommunikationsraum</a:t>
            </a:r>
            <a:r>
              <a:t/>
            </a:r>
            <a:br/>
            <a:r>
              <a:rPr lang="de-DE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de-DE" sz="1200" b="1" strike="noStrike" spc="-1">
                <a:solidFill>
                  <a:srgbClr val="ED7D31"/>
                </a:solidFill>
                <a:latin typeface="Calibri"/>
                <a:ea typeface="DejaVu Sans"/>
              </a:rPr>
              <a:t>Email:         erlangen@bund-naturschutz.de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243" name="CustomShape 3"/>
          <p:cNvSpPr/>
          <p:nvPr/>
        </p:nvSpPr>
        <p:spPr>
          <a:xfrm>
            <a:off x="189360" y="1415520"/>
            <a:ext cx="8865000" cy="435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Vortragender</a:t>
            </a: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:  Heinz Horbaschek,  </a:t>
            </a:r>
            <a:endParaRPr lang="de-DE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		Sprecher AGNE, Bund Naturschutz Erlangen </a:t>
            </a:r>
            <a:endParaRPr lang="de-DE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		           	</a:t>
            </a:r>
            <a:endParaRPr lang="de-DE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000" b="1" strike="noStrike" spc="-1">
                <a:solidFill>
                  <a:srgbClr val="385623"/>
                </a:solidFill>
                <a:latin typeface="Calibri"/>
                <a:ea typeface="DejaVu Sans"/>
              </a:rPr>
              <a:t>Themenüberblick:</a:t>
            </a:r>
            <a:endParaRPr lang="de-DE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0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000" b="0" strike="noStrike" spc="-1">
                <a:solidFill>
                  <a:srgbClr val="385623"/>
                </a:solidFill>
                <a:latin typeface="Calibri"/>
                <a:ea typeface="DejaVu Sans"/>
              </a:rPr>
              <a:t>	</a:t>
            </a:r>
            <a:r>
              <a:rPr lang="de-DE" sz="2000" b="1" strike="noStrike" spc="-1">
                <a:solidFill>
                  <a:srgbClr val="385623"/>
                </a:solidFill>
                <a:latin typeface="Calibri"/>
                <a:ea typeface="DejaVu Sans"/>
              </a:rPr>
              <a:t>Heutige Heizsysteme - Übersicht</a:t>
            </a:r>
            <a:endParaRPr lang="de-DE" sz="20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000" b="1" strike="noStrike" spc="-1">
                <a:solidFill>
                  <a:srgbClr val="385623"/>
                </a:solidFill>
                <a:latin typeface="Calibri"/>
                <a:ea typeface="DejaVu Sans"/>
              </a:rPr>
              <a:t>	Details der Systeme, Effizienz, Primärenergieverbrauch, Umweltbelastung</a:t>
            </a:r>
            <a:endParaRPr lang="de-DE" sz="20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000" b="1" strike="noStrike" spc="-1">
                <a:solidFill>
                  <a:srgbClr val="385623"/>
                </a:solidFill>
                <a:latin typeface="Calibri"/>
                <a:ea typeface="DejaVu Sans"/>
              </a:rPr>
              <a:t>	Energieeinsparung durch Optimierung der Systeme und des Betriebs</a:t>
            </a:r>
            <a:endParaRPr lang="de-DE" sz="20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000" b="1" strike="noStrike" spc="-1">
                <a:solidFill>
                  <a:srgbClr val="385623"/>
                </a:solidFill>
                <a:latin typeface="Calibri"/>
                <a:ea typeface="DejaVu Sans"/>
              </a:rPr>
              <a:t>		im eigenem Haus</a:t>
            </a:r>
            <a:endParaRPr lang="de-DE" sz="20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000" b="1" strike="noStrike" spc="-1">
                <a:solidFill>
                  <a:srgbClr val="385623"/>
                </a:solidFill>
                <a:latin typeface="Calibri"/>
                <a:ea typeface="DejaVu Sans"/>
              </a:rPr>
              <a:t>		als Mieter</a:t>
            </a:r>
            <a:endParaRPr lang="de-DE" sz="20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000" b="1" strike="noStrike" spc="-1">
                <a:solidFill>
                  <a:srgbClr val="385623"/>
                </a:solidFill>
                <a:latin typeface="Calibri"/>
                <a:ea typeface="DejaVu Sans"/>
              </a:rPr>
              <a:t>	Beispiele</a:t>
            </a:r>
            <a:endParaRPr lang="de-DE" sz="2000" b="0" strike="noStrike" spc="-1">
              <a:latin typeface="Arial"/>
            </a:endParaRPr>
          </a:p>
        </p:txBody>
      </p:sp>
      <p:pic>
        <p:nvPicPr>
          <p:cNvPr id="245" name="Grafik 3_0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33920" y="155520"/>
            <a:ext cx="1414440" cy="999000"/>
          </a:xfrm>
          <a:prstGeom prst="rect">
            <a:avLst/>
          </a:prstGeom>
          <a:ln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4621860" y="5236149"/>
            <a:ext cx="449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hlinkClick r:id="rId5"/>
              </a:rPr>
              <a:t>Stichpunkte zum Webinar </a:t>
            </a:r>
            <a:r>
              <a:rPr lang="de-DE" sz="1600" dirty="0" smtClean="0"/>
              <a:t>vom 17.Febr. 2021</a:t>
            </a:r>
            <a:endParaRPr lang="de-DE" sz="1600" dirty="0"/>
          </a:p>
        </p:txBody>
      </p:sp>
      <p:sp>
        <p:nvSpPr>
          <p:cNvPr id="3" name="Textfeld 2"/>
          <p:cNvSpPr txBox="1"/>
          <p:nvPr/>
        </p:nvSpPr>
        <p:spPr>
          <a:xfrm>
            <a:off x="6603687" y="5611019"/>
            <a:ext cx="19657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srgbClr val="FF0000"/>
                </a:solidFill>
              </a:rPr>
              <a:t>teilweises Update 5/2025</a:t>
            </a:r>
            <a:endParaRPr lang="de-DE" sz="1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181080" y="336600"/>
            <a:ext cx="8962200" cy="648684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Ölheizung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Gasheizung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Elektroheizung</a:t>
            </a:r>
            <a:r>
              <a:rPr dirty="0"/>
              <a:t/>
            </a:r>
            <a:br>
              <a:rPr dirty="0"/>
            </a:br>
            <a:r>
              <a:rPr lang="de-DE" sz="28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Blockheizkraftwerk </a:t>
            </a:r>
            <a:r>
              <a:rPr lang="de-DE" sz="20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(BHKW)</a:t>
            </a:r>
            <a:r>
              <a:rPr dirty="0"/>
              <a:t/>
            </a:r>
            <a:br>
              <a:rPr dirty="0"/>
            </a:br>
            <a:r>
              <a:rPr lang="de-DE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Wärmepumpe </a:t>
            </a:r>
            <a:r>
              <a:rPr dirty="0"/>
              <a:t/>
            </a:r>
            <a:br>
              <a:rPr dirty="0"/>
            </a:br>
            <a:r>
              <a:rPr lang="de-DE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Fernwärme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Nahwärme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Pelletheizung       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Zusatzheizung</a:t>
            </a:r>
            <a:r>
              <a:rPr dirty="0"/>
              <a:t/>
            </a:r>
            <a:br>
              <a:rPr dirty="0"/>
            </a:br>
            <a:r>
              <a:rPr lang="de-DE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autonome Alternativen</a:t>
            </a:r>
            <a:endParaRPr lang="de-DE" sz="2800" b="0" strike="noStrike" spc="-1" dirty="0">
              <a:latin typeface="Arial"/>
            </a:endParaRPr>
          </a:p>
        </p:txBody>
      </p:sp>
      <p:sp>
        <p:nvSpPr>
          <p:cNvPr id="315" name="CustomShape 2"/>
          <p:cNvSpPr/>
          <p:nvPr/>
        </p:nvSpPr>
        <p:spPr>
          <a:xfrm rot="521400">
            <a:off x="4586190" y="868375"/>
            <a:ext cx="3315897" cy="1264180"/>
          </a:xfrm>
          <a:prstGeom prst="rect">
            <a:avLst/>
          </a:prstGeom>
          <a:solidFill>
            <a:srgbClr val="9CC4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de-DE" sz="1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Propagierter </a:t>
            </a:r>
            <a:r>
              <a:rPr lang="de-DE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Vorteil: Generator erzeugt </a:t>
            </a:r>
            <a:r>
              <a:rPr lang="de-DE" sz="1800" b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DejaVu Sans"/>
              </a:rPr>
              <a:t>Strom</a:t>
            </a:r>
            <a:r>
              <a:rPr lang="de-DE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und </a:t>
            </a:r>
            <a:r>
              <a:rPr lang="de-DE" sz="1800" b="1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DejaVu Sans"/>
              </a:rPr>
              <a:t>erspart</a:t>
            </a:r>
            <a:r>
              <a:rPr lang="de-DE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damit </a:t>
            </a:r>
            <a:r>
              <a:rPr lang="de-DE" sz="1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i.A. höhere </a:t>
            </a:r>
            <a:r>
              <a:rPr lang="de-DE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Emissionen und Verluste im zentralen Kraftwerk</a:t>
            </a:r>
            <a:endParaRPr lang="de-DE" sz="1800" b="0" strike="noStrike" spc="-1" dirty="0">
              <a:latin typeface="Arial"/>
            </a:endParaRPr>
          </a:p>
        </p:txBody>
      </p:sp>
      <p:sp>
        <p:nvSpPr>
          <p:cNvPr id="316" name="CustomShape 3"/>
          <p:cNvSpPr/>
          <p:nvPr/>
        </p:nvSpPr>
        <p:spPr>
          <a:xfrm>
            <a:off x="1830240" y="0"/>
            <a:ext cx="5358960" cy="477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Betrachtete Heizungsanlagen</a:t>
            </a:r>
            <a:endParaRPr lang="de-DE" sz="2000" b="0" strike="noStrike" spc="-1">
              <a:latin typeface="Arial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345" y="2933835"/>
            <a:ext cx="5543808" cy="366196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2723040" y="248760"/>
            <a:ext cx="31658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>
                <a:solidFill>
                  <a:srgbClr val="FF0000"/>
                </a:solidFill>
                <a:latin typeface="Calibri"/>
                <a:ea typeface="DejaVu Sans"/>
              </a:rPr>
              <a:t>Varianten von BHKW</a:t>
            </a:r>
            <a:endParaRPr lang="de-DE" sz="2400" b="0" strike="noStrike" spc="-1">
              <a:latin typeface="Arial"/>
            </a:endParaRPr>
          </a:p>
        </p:txBody>
      </p:sp>
      <p:sp>
        <p:nvSpPr>
          <p:cNvPr id="318" name="CustomShape 2"/>
          <p:cNvSpPr/>
          <p:nvPr/>
        </p:nvSpPr>
        <p:spPr>
          <a:xfrm>
            <a:off x="692280" y="1134000"/>
            <a:ext cx="7758720" cy="14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Prinzipien: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Verbrennungsmotor mit Brennstoff Öl, Gas (desgl. in Bio…) 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Stirlingmotor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 Öl, Gas, (Holz)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Brennstoffzelle, 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Gasturbine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de-DE" sz="1800" b="0" strike="noStrike" spc="-1" dirty="0">
              <a:latin typeface="Arial"/>
            </a:endParaRPr>
          </a:p>
        </p:txBody>
      </p:sp>
      <p:sp>
        <p:nvSpPr>
          <p:cNvPr id="319" name="CustomShape 3"/>
          <p:cNvSpPr/>
          <p:nvPr/>
        </p:nvSpPr>
        <p:spPr>
          <a:xfrm>
            <a:off x="667440" y="2825640"/>
            <a:ext cx="792576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Sehr kleine Anlage „Nano-BHKW“  bis 2,5 kW Strom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Mittlere Anlagen bis ca. 50 kW, Verbrennungsmotoren, Mikrogasturbinen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Größere Anlagen,    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Gasturbinen, 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ca. 35 % Strom  </a:t>
            </a:r>
            <a:endParaRPr lang="de-DE" sz="1800" b="0" strike="noStrike" spc="-1" dirty="0">
              <a:latin typeface="Arial"/>
            </a:endParaRPr>
          </a:p>
        </p:txBody>
      </p:sp>
      <p:sp>
        <p:nvSpPr>
          <p:cNvPr id="320" name="CustomShape 4"/>
          <p:cNvSpPr/>
          <p:nvPr/>
        </p:nvSpPr>
        <p:spPr>
          <a:xfrm>
            <a:off x="609990" y="3968640"/>
            <a:ext cx="8167941" cy="26947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grundsätzlich: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wärmegeführt, möglichst  &gt; 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5000 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h/Jahr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Zusatzheizung unabdingbar,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bei zusätzlicher PV sinkt Effizienz,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000" b="1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  <a:ea typeface="DejaVu Sans"/>
              </a:rPr>
              <a:t>Wirkungsgrad bezogen auf den Brennwert H</a:t>
            </a:r>
            <a:r>
              <a:rPr lang="de-DE" sz="2000" b="1" strike="noStrike" spc="-1" baseline="-24000" dirty="0">
                <a:solidFill>
                  <a:schemeClr val="accent6">
                    <a:lumMod val="75000"/>
                  </a:schemeClr>
                </a:solidFill>
                <a:latin typeface="Calibri"/>
                <a:ea typeface="DejaVu Sans"/>
              </a:rPr>
              <a:t>o </a:t>
            </a:r>
            <a:r>
              <a:rPr lang="de-DE" sz="2000" b="1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  <a:ea typeface="DejaVu Sans"/>
              </a:rPr>
              <a:t>wird </a:t>
            </a:r>
            <a:r>
              <a:rPr lang="de-DE" sz="2000" b="1" strike="noStrike" spc="-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DejaVu Sans"/>
              </a:rPr>
              <a:t>bewusst verschwiegen!</a:t>
            </a:r>
          </a:p>
          <a:p>
            <a:pPr>
              <a:lnSpc>
                <a:spcPct val="100000"/>
              </a:lnSpc>
            </a:pPr>
            <a:endParaRPr lang="de-DE" sz="2000" b="1" spc="-1" dirty="0">
              <a:solidFill>
                <a:schemeClr val="accent6">
                  <a:lumMod val="75000"/>
                </a:schemeClr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de-DE" sz="2000" b="1" strike="noStrike" spc="-1" dirty="0" smtClean="0">
                <a:solidFill>
                  <a:srgbClr val="FF0000"/>
                </a:solidFill>
                <a:latin typeface="Arial"/>
              </a:rPr>
              <a:t>Bei den Bilanzen muss aber H</a:t>
            </a:r>
            <a:r>
              <a:rPr lang="de-DE" sz="2000" b="1" strike="noStrike" spc="-1" baseline="-25000" dirty="0" smtClean="0">
                <a:solidFill>
                  <a:srgbClr val="FF0000"/>
                </a:solidFill>
                <a:latin typeface="Arial"/>
              </a:rPr>
              <a:t>u</a:t>
            </a:r>
            <a:r>
              <a:rPr lang="de-DE" sz="2000" b="1" strike="noStrike" spc="-1" dirty="0" smtClean="0">
                <a:solidFill>
                  <a:srgbClr val="FF0000"/>
                </a:solidFill>
                <a:latin typeface="Arial"/>
              </a:rPr>
              <a:t> (H</a:t>
            </a:r>
            <a:r>
              <a:rPr lang="de-DE" sz="2000" b="1" strike="noStrike" spc="-1" baseline="-25000" dirty="0" smtClean="0">
                <a:solidFill>
                  <a:srgbClr val="FF0000"/>
                </a:solidFill>
                <a:latin typeface="Arial"/>
              </a:rPr>
              <a:t>i</a:t>
            </a:r>
            <a:r>
              <a:rPr lang="de-DE" sz="2000" b="1" strike="noStrike" spc="-1" dirty="0" smtClean="0">
                <a:solidFill>
                  <a:srgbClr val="FF0000"/>
                </a:solidFill>
                <a:latin typeface="Arial"/>
              </a:rPr>
              <a:t>) und H</a:t>
            </a:r>
            <a:r>
              <a:rPr lang="de-DE" sz="2000" b="1" strike="noStrike" spc="-1" baseline="-25000" dirty="0" smtClean="0">
                <a:solidFill>
                  <a:srgbClr val="FF0000"/>
                </a:solidFill>
                <a:latin typeface="Arial"/>
              </a:rPr>
              <a:t>o</a:t>
            </a:r>
            <a:r>
              <a:rPr lang="de-DE" sz="2000" b="1" strike="noStrike" spc="-1" dirty="0" smtClean="0">
                <a:solidFill>
                  <a:srgbClr val="FF0000"/>
                </a:solidFill>
                <a:latin typeface="Arial"/>
              </a:rPr>
              <a:t> berücksichtigt sein !</a:t>
            </a:r>
            <a:endParaRPr lang="de-DE" sz="2000" b="1" strike="noStrike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000" b="1" strike="noStrike" spc="-1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Picture 2" descr="Unbenannt-1 Kopie"/>
          <p:cNvPicPr/>
          <p:nvPr/>
        </p:nvPicPr>
        <p:blipFill>
          <a:blip r:embed="rId2"/>
          <a:stretch/>
        </p:blipFill>
        <p:spPr>
          <a:xfrm>
            <a:off x="2580480" y="1528920"/>
            <a:ext cx="6250680" cy="5158440"/>
          </a:xfrm>
          <a:prstGeom prst="rect">
            <a:avLst/>
          </a:prstGeom>
          <a:ln>
            <a:noFill/>
          </a:ln>
        </p:spPr>
      </p:pic>
      <p:sp>
        <p:nvSpPr>
          <p:cNvPr id="322" name="CustomShape 1"/>
          <p:cNvSpPr/>
          <p:nvPr/>
        </p:nvSpPr>
        <p:spPr>
          <a:xfrm>
            <a:off x="1388880" y="528480"/>
            <a:ext cx="61387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Die Laufzeit pro Jahr sollte mindestens 5500 Std. betragen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323" name="CustomShape 2"/>
          <p:cNvSpPr/>
          <p:nvPr/>
        </p:nvSpPr>
        <p:spPr>
          <a:xfrm>
            <a:off x="1388880" y="783000"/>
            <a:ext cx="612036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lang="de-DE" sz="1800" b="1" strike="noStrike" spc="-1">
                <a:solidFill>
                  <a:srgbClr val="FF9933"/>
                </a:solidFill>
                <a:latin typeface="Calibri"/>
                <a:ea typeface="DejaVu Sans"/>
              </a:rPr>
              <a:t>2 Leistungsstufen erlauben dabei längere Laufzeiten und erhöhen Eigenstromanteil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324" name="CustomShape 3"/>
          <p:cNvSpPr/>
          <p:nvPr/>
        </p:nvSpPr>
        <p:spPr>
          <a:xfrm>
            <a:off x="2774880" y="66600"/>
            <a:ext cx="457092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>
                <a:solidFill>
                  <a:srgbClr val="FF0000"/>
                </a:solidFill>
                <a:latin typeface="Calibri"/>
                <a:ea typeface="DejaVu Sans"/>
              </a:rPr>
              <a:t>Blockheizkraftwerke (BHKW)</a:t>
            </a:r>
            <a:endParaRPr lang="de-DE" sz="2400" b="0" strike="noStrike" spc="-1">
              <a:latin typeface="Arial"/>
            </a:endParaRPr>
          </a:p>
        </p:txBody>
      </p:sp>
      <p:grpSp>
        <p:nvGrpSpPr>
          <p:cNvPr id="325" name="Group 4"/>
          <p:cNvGrpSpPr/>
          <p:nvPr/>
        </p:nvGrpSpPr>
        <p:grpSpPr>
          <a:xfrm>
            <a:off x="425520" y="2910960"/>
            <a:ext cx="3488760" cy="1585440"/>
            <a:chOff x="425520" y="2910960"/>
            <a:chExt cx="3488760" cy="1585440"/>
          </a:xfrm>
        </p:grpSpPr>
        <p:sp>
          <p:nvSpPr>
            <p:cNvPr id="326" name="CustomShape 5"/>
            <p:cNvSpPr/>
            <p:nvPr/>
          </p:nvSpPr>
          <p:spPr>
            <a:xfrm rot="1710000">
              <a:off x="2036880" y="3821400"/>
              <a:ext cx="1940760" cy="225720"/>
            </a:xfrm>
            <a:prstGeom prst="rightArrow">
              <a:avLst>
                <a:gd name="adj1" fmla="val 50000"/>
                <a:gd name="adj2" fmla="val 49927"/>
              </a:avLst>
            </a:prstGeom>
            <a:solidFill>
              <a:srgbClr val="BCD7EF"/>
            </a:solidFill>
            <a:ln w="32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7" name="CustomShape 6"/>
            <p:cNvSpPr/>
            <p:nvPr/>
          </p:nvSpPr>
          <p:spPr>
            <a:xfrm>
              <a:off x="425520" y="2910960"/>
              <a:ext cx="1746360" cy="912600"/>
            </a:xfrm>
            <a:prstGeom prst="rect">
              <a:avLst/>
            </a:prstGeom>
            <a:solidFill>
              <a:srgbClr val="BCD7EF"/>
            </a:solidFill>
            <a:ln w="324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8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Spitzenlastkessel (Gas, Öl,… )</a:t>
              </a:r>
              <a:endParaRPr lang="de-DE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de-DE" sz="18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ist unabdingbar</a:t>
              </a:r>
              <a:endParaRPr lang="de-DE" sz="1800" b="0" strike="noStrike" spc="-1"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7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755640" y="1844640"/>
            <a:ext cx="1584720" cy="1006920"/>
          </a:xfrm>
          <a:prstGeom prst="rightArrow">
            <a:avLst>
              <a:gd name="adj1" fmla="val 50000"/>
              <a:gd name="adj2" fmla="val 39335"/>
            </a:avLst>
          </a:prstGeom>
          <a:solidFill>
            <a:schemeClr val="bg2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2"/>
          <p:cNvSpPr/>
          <p:nvPr/>
        </p:nvSpPr>
        <p:spPr>
          <a:xfrm>
            <a:off x="2268360" y="1700640"/>
            <a:ext cx="1726200" cy="122256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3"/>
          <p:cNvSpPr/>
          <p:nvPr/>
        </p:nvSpPr>
        <p:spPr>
          <a:xfrm>
            <a:off x="6553080" y="3200400"/>
            <a:ext cx="1832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4"/>
          <p:cNvSpPr/>
          <p:nvPr/>
        </p:nvSpPr>
        <p:spPr>
          <a:xfrm>
            <a:off x="971640" y="25920"/>
            <a:ext cx="7271640" cy="97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1196"/>
              </a:spcBef>
            </a:pPr>
            <a:r>
              <a:rPr lang="de-DE" sz="2400" b="1" strike="noStrike" spc="-1">
                <a:solidFill>
                  <a:srgbClr val="FFFF00"/>
                </a:solidFill>
                <a:latin typeface="Times New Roman"/>
                <a:ea typeface="DejaVu Sans"/>
              </a:rPr>
              <a:t>Anlageneffizienz und Energieeinsparung,</a:t>
            </a:r>
            <a:endParaRPr lang="de-DE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6"/>
              </a:spcBef>
            </a:pPr>
            <a:r>
              <a:rPr lang="de-DE" sz="2400" b="1" strike="noStrike" spc="-1">
                <a:solidFill>
                  <a:srgbClr val="FFFF00"/>
                </a:solidFill>
                <a:latin typeface="Times New Roman"/>
                <a:ea typeface="DejaVu Sans"/>
              </a:rPr>
              <a:t>Beispiel für 10 kWh (1 m</a:t>
            </a:r>
            <a:r>
              <a:rPr lang="de-DE" sz="2400" b="1" strike="noStrike" spc="-1" baseline="30000">
                <a:solidFill>
                  <a:srgbClr val="FFFF00"/>
                </a:solidFill>
                <a:latin typeface="Times New Roman"/>
                <a:ea typeface="DejaVu Sans"/>
              </a:rPr>
              <a:t>3</a:t>
            </a:r>
            <a:r>
              <a:rPr lang="de-DE" sz="2400" b="1" strike="noStrike" spc="-1">
                <a:solidFill>
                  <a:srgbClr val="FFFF00"/>
                </a:solidFill>
                <a:latin typeface="Times New Roman"/>
                <a:ea typeface="DejaVu Sans"/>
              </a:rPr>
              <a:t> Gas) </a:t>
            </a:r>
            <a:r>
              <a:rPr lang="de-DE" sz="24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Rückblick von 2011!</a:t>
            </a:r>
            <a:endParaRPr lang="de-DE" sz="2400" b="0" strike="noStrike" spc="-1">
              <a:latin typeface="Arial"/>
            </a:endParaRPr>
          </a:p>
        </p:txBody>
      </p:sp>
      <p:sp>
        <p:nvSpPr>
          <p:cNvPr id="332" name="CustomShape 5"/>
          <p:cNvSpPr/>
          <p:nvPr/>
        </p:nvSpPr>
        <p:spPr>
          <a:xfrm>
            <a:off x="2340000" y="2133720"/>
            <a:ext cx="13672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de-DE" sz="1800" b="1" strike="noStrike" spc="-1">
                <a:solidFill>
                  <a:srgbClr val="44546A"/>
                </a:solidFill>
                <a:latin typeface="Calibri"/>
                <a:ea typeface="DejaVu Sans"/>
              </a:rPr>
              <a:t>Zentrales </a:t>
            </a:r>
            <a:r>
              <a:t/>
            </a:r>
            <a:br/>
            <a:r>
              <a:rPr lang="de-DE" sz="1800" b="1" strike="noStrike" spc="-1">
                <a:solidFill>
                  <a:srgbClr val="44546A"/>
                </a:solidFill>
                <a:latin typeface="Calibri"/>
                <a:ea typeface="DejaVu Sans"/>
              </a:rPr>
              <a:t>Kraftwerk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333" name="CustomShape 6"/>
          <p:cNvSpPr/>
          <p:nvPr/>
        </p:nvSpPr>
        <p:spPr>
          <a:xfrm>
            <a:off x="3851280" y="2133720"/>
            <a:ext cx="1584720" cy="429480"/>
          </a:xfrm>
          <a:prstGeom prst="rightArrow">
            <a:avLst>
              <a:gd name="adj1" fmla="val 50000"/>
              <a:gd name="adj2" fmla="val 92063"/>
            </a:avLst>
          </a:prstGeom>
          <a:solidFill>
            <a:srgbClr val="6699FF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7"/>
          <p:cNvSpPr/>
          <p:nvPr/>
        </p:nvSpPr>
        <p:spPr>
          <a:xfrm rot="5400000">
            <a:off x="2592720" y="2959560"/>
            <a:ext cx="862560" cy="790920"/>
          </a:xfrm>
          <a:prstGeom prst="rightArrow">
            <a:avLst>
              <a:gd name="adj1" fmla="val 50000"/>
              <a:gd name="adj2" fmla="val 27259"/>
            </a:avLst>
          </a:prstGeom>
          <a:solidFill>
            <a:srgbClr val="FF7C8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8"/>
          <p:cNvSpPr/>
          <p:nvPr/>
        </p:nvSpPr>
        <p:spPr>
          <a:xfrm>
            <a:off x="6227280" y="2060640"/>
            <a:ext cx="2015280" cy="72936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de-DE" sz="1400" b="1" strike="noStrike" spc="-1">
                <a:solidFill>
                  <a:srgbClr val="0000FF"/>
                </a:solidFill>
                <a:latin typeface="Calibri"/>
                <a:ea typeface="DejaVu Sans"/>
              </a:rPr>
              <a:t>4 kWh Strom </a:t>
            </a:r>
            <a:r>
              <a:t/>
            </a:r>
            <a:br/>
            <a:r>
              <a:rPr lang="de-DE" sz="1400" b="1" strike="noStrike" spc="-1">
                <a:solidFill>
                  <a:srgbClr val="0000FF"/>
                </a:solidFill>
                <a:latin typeface="Calibri"/>
                <a:ea typeface="DejaVu Sans"/>
              </a:rPr>
              <a:t>minus Verteilungsverluste</a:t>
            </a:r>
            <a:endParaRPr lang="de-DE" sz="1400" b="0" strike="noStrike" spc="-1">
              <a:latin typeface="Arial"/>
            </a:endParaRPr>
          </a:p>
        </p:txBody>
      </p:sp>
      <p:sp>
        <p:nvSpPr>
          <p:cNvPr id="336" name="CustomShape 9"/>
          <p:cNvSpPr/>
          <p:nvPr/>
        </p:nvSpPr>
        <p:spPr>
          <a:xfrm>
            <a:off x="3492360" y="3069000"/>
            <a:ext cx="933840" cy="51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de-DE" sz="1400" b="1" strike="noStrike" spc="-1">
                <a:solidFill>
                  <a:srgbClr val="FF7C80"/>
                </a:solidFill>
                <a:latin typeface="Calibri"/>
                <a:ea typeface="DejaVu Sans"/>
              </a:rPr>
              <a:t>6 kWh</a:t>
            </a:r>
            <a:r>
              <a:t/>
            </a:r>
            <a:br/>
            <a:r>
              <a:rPr lang="de-DE" sz="1400" b="1" strike="noStrike" spc="-1">
                <a:solidFill>
                  <a:srgbClr val="FF7C80"/>
                </a:solidFill>
                <a:latin typeface="Calibri"/>
                <a:ea typeface="DejaVu Sans"/>
              </a:rPr>
              <a:t>Verluste</a:t>
            </a:r>
            <a:endParaRPr lang="de-DE" sz="1400" b="0" strike="noStrike" spc="-1">
              <a:latin typeface="Arial"/>
            </a:endParaRPr>
          </a:p>
        </p:txBody>
      </p:sp>
      <p:sp>
        <p:nvSpPr>
          <p:cNvPr id="337" name="CustomShape 10"/>
          <p:cNvSpPr/>
          <p:nvPr/>
        </p:nvSpPr>
        <p:spPr>
          <a:xfrm>
            <a:off x="178920" y="3285000"/>
            <a:ext cx="172620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de-DE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10 kWh Primärenergie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338" name="Line 11"/>
          <p:cNvSpPr/>
          <p:nvPr/>
        </p:nvSpPr>
        <p:spPr>
          <a:xfrm flipV="1">
            <a:off x="683640" y="2349360"/>
            <a:ext cx="1079640" cy="863640"/>
          </a:xfrm>
          <a:prstGeom prst="line">
            <a:avLst/>
          </a:prstGeom>
          <a:ln w="9360">
            <a:solidFill>
              <a:srgbClr val="FFFF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12"/>
          <p:cNvSpPr/>
          <p:nvPr/>
        </p:nvSpPr>
        <p:spPr>
          <a:xfrm>
            <a:off x="5724360" y="4292640"/>
            <a:ext cx="1440360" cy="39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40" name="Picture 1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508720" y="1989000"/>
            <a:ext cx="570600" cy="855000"/>
          </a:xfrm>
          <a:prstGeom prst="rect">
            <a:avLst/>
          </a:prstGeom>
          <a:ln>
            <a:noFill/>
          </a:ln>
        </p:spPr>
      </p:pic>
      <p:grpSp>
        <p:nvGrpSpPr>
          <p:cNvPr id="341" name="Group 13"/>
          <p:cNvGrpSpPr/>
          <p:nvPr/>
        </p:nvGrpSpPr>
        <p:grpSpPr>
          <a:xfrm>
            <a:off x="755640" y="4004640"/>
            <a:ext cx="3238920" cy="1439640"/>
            <a:chOff x="755640" y="4004640"/>
            <a:chExt cx="3238920" cy="1439640"/>
          </a:xfrm>
        </p:grpSpPr>
        <p:sp>
          <p:nvSpPr>
            <p:cNvPr id="342" name="CustomShape 14"/>
            <p:cNvSpPr/>
            <p:nvPr/>
          </p:nvSpPr>
          <p:spPr>
            <a:xfrm>
              <a:off x="755640" y="4436640"/>
              <a:ext cx="1584720" cy="1007280"/>
            </a:xfrm>
            <a:prstGeom prst="rightArrow">
              <a:avLst>
                <a:gd name="adj1" fmla="val 50000"/>
                <a:gd name="adj2" fmla="val 39310"/>
              </a:avLst>
            </a:prstGeom>
            <a:solidFill>
              <a:schemeClr val="bg2"/>
            </a:solidFill>
            <a:ln w="936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3" name="CustomShape 15"/>
            <p:cNvSpPr/>
            <p:nvPr/>
          </p:nvSpPr>
          <p:spPr>
            <a:xfrm>
              <a:off x="2268360" y="4221000"/>
              <a:ext cx="1726200" cy="122328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36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4" name="Line 16"/>
            <p:cNvSpPr/>
            <p:nvPr/>
          </p:nvSpPr>
          <p:spPr>
            <a:xfrm>
              <a:off x="755640" y="4004640"/>
              <a:ext cx="862920" cy="865800"/>
            </a:xfrm>
            <a:prstGeom prst="line">
              <a:avLst/>
            </a:prstGeom>
            <a:ln w="9360">
              <a:solidFill>
                <a:srgbClr val="FFFF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" name="CustomShape 17"/>
            <p:cNvSpPr/>
            <p:nvPr/>
          </p:nvSpPr>
          <p:spPr>
            <a:xfrm>
              <a:off x="2340000" y="4581360"/>
              <a:ext cx="1367280" cy="7527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lang="de-DE" sz="1800" b="1" strike="noStrike" spc="-1">
                  <a:solidFill>
                    <a:srgbClr val="44546A"/>
                  </a:solidFill>
                  <a:latin typeface="Calibri"/>
                  <a:ea typeface="DejaVu Sans"/>
                </a:rPr>
                <a:t>Kleineres </a:t>
              </a:r>
              <a:endParaRPr lang="de-DE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lang="de-DE" sz="1800" b="1" strike="noStrike" spc="-1">
                  <a:solidFill>
                    <a:srgbClr val="44546A"/>
                  </a:solidFill>
                  <a:latin typeface="Calibri"/>
                  <a:ea typeface="DejaVu Sans"/>
                </a:rPr>
                <a:t>BHKW</a:t>
              </a:r>
              <a:endParaRPr lang="de-DE" sz="1800" b="0" strike="noStrike" spc="-1">
                <a:latin typeface="Arial"/>
              </a:endParaRPr>
            </a:p>
          </p:txBody>
        </p:sp>
      </p:grpSp>
      <p:sp>
        <p:nvSpPr>
          <p:cNvPr id="346" name="Line 18"/>
          <p:cNvSpPr/>
          <p:nvPr/>
        </p:nvSpPr>
        <p:spPr>
          <a:xfrm>
            <a:off x="0" y="1051920"/>
            <a:ext cx="9144000" cy="0"/>
          </a:xfrm>
          <a:prstGeom prst="line">
            <a:avLst/>
          </a:prstGeom>
          <a:ln w="936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47" name="Group 19"/>
          <p:cNvGrpSpPr/>
          <p:nvPr/>
        </p:nvGrpSpPr>
        <p:grpSpPr>
          <a:xfrm>
            <a:off x="2989080" y="4365720"/>
            <a:ext cx="5974920" cy="1941480"/>
            <a:chOff x="2989080" y="4365720"/>
            <a:chExt cx="5974920" cy="1941480"/>
          </a:xfrm>
        </p:grpSpPr>
        <p:sp>
          <p:nvSpPr>
            <p:cNvPr id="348" name="CustomShape 20"/>
            <p:cNvSpPr/>
            <p:nvPr/>
          </p:nvSpPr>
          <p:spPr>
            <a:xfrm rot="5400000">
              <a:off x="2628720" y="5805000"/>
              <a:ext cx="862560" cy="141840"/>
            </a:xfrm>
            <a:prstGeom prst="rightArrow">
              <a:avLst>
                <a:gd name="adj1" fmla="val 50000"/>
                <a:gd name="adj2" fmla="val 151076"/>
              </a:avLst>
            </a:prstGeom>
            <a:solidFill>
              <a:srgbClr val="FF7C80"/>
            </a:solidFill>
            <a:ln w="936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9" name="CustomShape 21"/>
            <p:cNvSpPr/>
            <p:nvPr/>
          </p:nvSpPr>
          <p:spPr>
            <a:xfrm>
              <a:off x="3276720" y="5661000"/>
              <a:ext cx="2015280" cy="518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  <a:spcBef>
                  <a:spcPts val="700"/>
                </a:spcBef>
              </a:pPr>
              <a:r>
                <a:rPr lang="de-DE" sz="1400" b="1" strike="noStrike" spc="-1">
                  <a:solidFill>
                    <a:srgbClr val="FF7C80"/>
                  </a:solidFill>
                  <a:latin typeface="Calibri"/>
                  <a:ea typeface="DejaVu Sans"/>
                </a:rPr>
                <a:t>0,8 kWh Verluste,</a:t>
              </a:r>
              <a:endParaRPr lang="de-DE" sz="14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spcBef>
                  <a:spcPts val="496"/>
                </a:spcBef>
              </a:pPr>
              <a:r>
                <a:rPr lang="de-DE" sz="1000" b="1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(3. Wärmetauscher)</a:t>
              </a:r>
              <a:endParaRPr lang="de-DE" sz="1000" b="0" strike="noStrike" spc="-1">
                <a:latin typeface="Arial"/>
              </a:endParaRPr>
            </a:p>
          </p:txBody>
        </p:sp>
        <p:sp>
          <p:nvSpPr>
            <p:cNvPr id="350" name="CustomShape 22"/>
            <p:cNvSpPr/>
            <p:nvPr/>
          </p:nvSpPr>
          <p:spPr>
            <a:xfrm>
              <a:off x="6012360" y="4365720"/>
              <a:ext cx="1654560" cy="333000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  <a:spcBef>
                  <a:spcPts val="794"/>
                </a:spcBef>
              </a:pPr>
              <a:r>
                <a:rPr lang="de-DE" sz="1600" b="1" strike="noStrike" spc="-1">
                  <a:solidFill>
                    <a:srgbClr val="0000FF"/>
                  </a:solidFill>
                  <a:latin typeface="Calibri"/>
                  <a:ea typeface="DejaVu Sans"/>
                </a:rPr>
                <a:t>3,0 kWh Strom</a:t>
              </a:r>
              <a:endParaRPr lang="de-DE" sz="1600" b="0" strike="noStrike" spc="-1">
                <a:latin typeface="Arial"/>
              </a:endParaRPr>
            </a:p>
          </p:txBody>
        </p:sp>
        <p:grpSp>
          <p:nvGrpSpPr>
            <p:cNvPr id="351" name="Group 23"/>
            <p:cNvGrpSpPr/>
            <p:nvPr/>
          </p:nvGrpSpPr>
          <p:grpSpPr>
            <a:xfrm>
              <a:off x="5508720" y="4365720"/>
              <a:ext cx="380160" cy="380160"/>
              <a:chOff x="5508720" y="4365720"/>
              <a:chExt cx="380160" cy="380160"/>
            </a:xfrm>
          </p:grpSpPr>
          <p:sp>
            <p:nvSpPr>
              <p:cNvPr id="352" name="CustomShape 24"/>
              <p:cNvSpPr/>
              <p:nvPr/>
            </p:nvSpPr>
            <p:spPr>
              <a:xfrm>
                <a:off x="5508720" y="4365720"/>
                <a:ext cx="380160" cy="380160"/>
              </a:xfrm>
              <a:prstGeom prst="ellipse">
                <a:avLst/>
              </a:prstGeom>
              <a:solidFill>
                <a:schemeClr val="hlink"/>
              </a:solidFill>
              <a:ln w="9360">
                <a:solidFill>
                  <a:schemeClr val="tx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3" name="CustomShape 25"/>
              <p:cNvSpPr/>
              <p:nvPr/>
            </p:nvSpPr>
            <p:spPr>
              <a:xfrm>
                <a:off x="5562720" y="4419720"/>
                <a:ext cx="272160" cy="272160"/>
              </a:xfrm>
              <a:prstGeom prst="ellipse">
                <a:avLst/>
              </a:prstGeom>
              <a:solidFill>
                <a:schemeClr val="folHlink"/>
              </a:solidFill>
              <a:ln w="9360">
                <a:solidFill>
                  <a:schemeClr val="tx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4" name="CustomShape 26"/>
              <p:cNvSpPr/>
              <p:nvPr/>
            </p:nvSpPr>
            <p:spPr>
              <a:xfrm flipV="1">
                <a:off x="5617800" y="4527360"/>
                <a:ext cx="52920" cy="52920"/>
              </a:xfrm>
              <a:prstGeom prst="octagon">
                <a:avLst>
                  <a:gd name="adj" fmla="val 29287"/>
                </a:avLst>
              </a:prstGeom>
              <a:solidFill>
                <a:schemeClr val="tx1"/>
              </a:solidFill>
              <a:ln w="9360">
                <a:solidFill>
                  <a:schemeClr val="tx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5" name="CustomShape 27"/>
              <p:cNvSpPr/>
              <p:nvPr/>
            </p:nvSpPr>
            <p:spPr>
              <a:xfrm flipV="1">
                <a:off x="5726520" y="4527360"/>
                <a:ext cx="52920" cy="52920"/>
              </a:xfrm>
              <a:prstGeom prst="octagon">
                <a:avLst>
                  <a:gd name="adj" fmla="val 29287"/>
                </a:avLst>
              </a:prstGeom>
              <a:solidFill>
                <a:schemeClr val="tx1"/>
              </a:solidFill>
              <a:ln w="9360">
                <a:solidFill>
                  <a:schemeClr val="tx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356" name="CustomShape 28"/>
            <p:cNvSpPr/>
            <p:nvPr/>
          </p:nvSpPr>
          <p:spPr>
            <a:xfrm>
              <a:off x="6372360" y="5013360"/>
              <a:ext cx="2591640" cy="33300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  <a:spcBef>
                  <a:spcPts val="794"/>
                </a:spcBef>
              </a:pPr>
              <a:r>
                <a:rPr lang="de-DE" sz="1600" b="1" strike="noStrike" spc="-1">
                  <a:solidFill>
                    <a:srgbClr val="CC3300"/>
                  </a:solidFill>
                  <a:latin typeface="Calibri"/>
                  <a:ea typeface="DejaVu Sans"/>
                </a:rPr>
                <a:t>6,2 kWh Heizenergie</a:t>
              </a:r>
              <a:endParaRPr lang="de-DE" sz="1600" b="0" strike="noStrike" spc="-1">
                <a:latin typeface="Arial"/>
              </a:endParaRPr>
            </a:p>
          </p:txBody>
        </p:sp>
        <p:pic>
          <p:nvPicPr>
            <p:cNvPr id="357" name="Picture 31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5292720" y="4869360"/>
              <a:ext cx="1006920" cy="724320"/>
            </a:xfrm>
            <a:prstGeom prst="rect">
              <a:avLst/>
            </a:prstGeom>
            <a:ln>
              <a:noFill/>
            </a:ln>
          </p:spPr>
        </p:pic>
        <p:sp>
          <p:nvSpPr>
            <p:cNvPr id="358" name="CustomShape 29"/>
            <p:cNvSpPr/>
            <p:nvPr/>
          </p:nvSpPr>
          <p:spPr>
            <a:xfrm>
              <a:off x="3851280" y="4365720"/>
              <a:ext cx="1584720" cy="428760"/>
            </a:xfrm>
            <a:prstGeom prst="rightArrow">
              <a:avLst>
                <a:gd name="adj1" fmla="val 50000"/>
                <a:gd name="adj2" fmla="val 92199"/>
              </a:avLst>
            </a:prstGeom>
            <a:solidFill>
              <a:srgbClr val="6699FF"/>
            </a:solidFill>
            <a:ln w="936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9" name="CustomShape 30"/>
            <p:cNvSpPr/>
            <p:nvPr/>
          </p:nvSpPr>
          <p:spPr>
            <a:xfrm>
              <a:off x="3851280" y="4652640"/>
              <a:ext cx="1294560" cy="646560"/>
            </a:xfrm>
            <a:prstGeom prst="rightArrow">
              <a:avLst>
                <a:gd name="adj1" fmla="val 50000"/>
                <a:gd name="adj2" fmla="val 49997"/>
              </a:avLst>
            </a:prstGeom>
            <a:solidFill>
              <a:srgbClr val="FF7C80"/>
            </a:solidFill>
            <a:ln w="936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755640" y="1844640"/>
            <a:ext cx="1584720" cy="1006920"/>
          </a:xfrm>
          <a:prstGeom prst="rightArrow">
            <a:avLst>
              <a:gd name="adj1" fmla="val 50000"/>
              <a:gd name="adj2" fmla="val 39335"/>
            </a:avLst>
          </a:prstGeom>
          <a:solidFill>
            <a:schemeClr val="bg2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2"/>
          <p:cNvSpPr/>
          <p:nvPr/>
        </p:nvSpPr>
        <p:spPr>
          <a:xfrm>
            <a:off x="2268360" y="1700640"/>
            <a:ext cx="1726200" cy="122256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3"/>
          <p:cNvSpPr/>
          <p:nvPr/>
        </p:nvSpPr>
        <p:spPr>
          <a:xfrm>
            <a:off x="6553080" y="3200400"/>
            <a:ext cx="1832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4"/>
          <p:cNvSpPr/>
          <p:nvPr/>
        </p:nvSpPr>
        <p:spPr>
          <a:xfrm>
            <a:off x="971640" y="25920"/>
            <a:ext cx="7271640" cy="97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1196"/>
              </a:spcBef>
            </a:pPr>
            <a:r>
              <a:rPr lang="de-DE" sz="2400" b="1" strike="noStrike" spc="-1">
                <a:solidFill>
                  <a:srgbClr val="FFFF00"/>
                </a:solidFill>
                <a:latin typeface="Times New Roman"/>
                <a:ea typeface="DejaVu Sans"/>
              </a:rPr>
              <a:t>Anlageneffizienz und Energieeinsparung,</a:t>
            </a:r>
            <a:endParaRPr lang="de-DE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6"/>
              </a:spcBef>
            </a:pPr>
            <a:r>
              <a:rPr lang="de-DE" sz="2400" b="1" strike="noStrike" spc="-1">
                <a:solidFill>
                  <a:srgbClr val="FFFF00"/>
                </a:solidFill>
                <a:latin typeface="Times New Roman"/>
                <a:ea typeface="DejaVu Sans"/>
              </a:rPr>
              <a:t>Beispiel für 10 kWh (1 m</a:t>
            </a:r>
            <a:r>
              <a:rPr lang="de-DE" sz="2400" b="1" strike="noStrike" spc="-1" baseline="30000">
                <a:solidFill>
                  <a:srgbClr val="FFFF00"/>
                </a:solidFill>
                <a:latin typeface="Times New Roman"/>
                <a:ea typeface="DejaVu Sans"/>
              </a:rPr>
              <a:t>3</a:t>
            </a:r>
            <a:r>
              <a:rPr lang="de-DE" sz="2400" b="1" strike="noStrike" spc="-1">
                <a:solidFill>
                  <a:srgbClr val="FFFF00"/>
                </a:solidFill>
                <a:latin typeface="Times New Roman"/>
                <a:ea typeface="DejaVu Sans"/>
              </a:rPr>
              <a:t> Gas) </a:t>
            </a:r>
            <a:r>
              <a:rPr lang="de-DE" sz="24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Rückblick von 2011!</a:t>
            </a:r>
            <a:endParaRPr lang="de-DE" sz="2400" b="0" strike="noStrike" spc="-1">
              <a:latin typeface="Arial"/>
            </a:endParaRPr>
          </a:p>
        </p:txBody>
      </p:sp>
      <p:sp>
        <p:nvSpPr>
          <p:cNvPr id="332" name="CustomShape 5"/>
          <p:cNvSpPr/>
          <p:nvPr/>
        </p:nvSpPr>
        <p:spPr>
          <a:xfrm>
            <a:off x="2340000" y="2133720"/>
            <a:ext cx="13672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de-DE" sz="1800" b="1" strike="noStrike" spc="-1">
                <a:solidFill>
                  <a:srgbClr val="44546A"/>
                </a:solidFill>
                <a:latin typeface="Calibri"/>
                <a:ea typeface="DejaVu Sans"/>
              </a:rPr>
              <a:t>Zentrales </a:t>
            </a:r>
            <a:r>
              <a:t/>
            </a:r>
            <a:br/>
            <a:r>
              <a:rPr lang="de-DE" sz="1800" b="1" strike="noStrike" spc="-1">
                <a:solidFill>
                  <a:srgbClr val="44546A"/>
                </a:solidFill>
                <a:latin typeface="Calibri"/>
                <a:ea typeface="DejaVu Sans"/>
              </a:rPr>
              <a:t>Kraftwerk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333" name="CustomShape 6"/>
          <p:cNvSpPr/>
          <p:nvPr/>
        </p:nvSpPr>
        <p:spPr>
          <a:xfrm>
            <a:off x="3851280" y="2133720"/>
            <a:ext cx="1584720" cy="429480"/>
          </a:xfrm>
          <a:prstGeom prst="rightArrow">
            <a:avLst>
              <a:gd name="adj1" fmla="val 50000"/>
              <a:gd name="adj2" fmla="val 92063"/>
            </a:avLst>
          </a:prstGeom>
          <a:solidFill>
            <a:srgbClr val="6699FF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7"/>
          <p:cNvSpPr/>
          <p:nvPr/>
        </p:nvSpPr>
        <p:spPr>
          <a:xfrm rot="5400000">
            <a:off x="2592720" y="2959560"/>
            <a:ext cx="862560" cy="790920"/>
          </a:xfrm>
          <a:prstGeom prst="rightArrow">
            <a:avLst>
              <a:gd name="adj1" fmla="val 50000"/>
              <a:gd name="adj2" fmla="val 27259"/>
            </a:avLst>
          </a:prstGeom>
          <a:solidFill>
            <a:srgbClr val="FF7C8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8"/>
          <p:cNvSpPr/>
          <p:nvPr/>
        </p:nvSpPr>
        <p:spPr>
          <a:xfrm>
            <a:off x="6227280" y="2060640"/>
            <a:ext cx="2015280" cy="72936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de-DE" sz="1400" b="1" strike="noStrike" spc="-1">
                <a:solidFill>
                  <a:srgbClr val="0000FF"/>
                </a:solidFill>
                <a:latin typeface="Calibri"/>
                <a:ea typeface="DejaVu Sans"/>
              </a:rPr>
              <a:t>4 kWh Strom </a:t>
            </a:r>
            <a:r>
              <a:t/>
            </a:r>
            <a:br/>
            <a:r>
              <a:rPr lang="de-DE" sz="1400" b="1" strike="noStrike" spc="-1">
                <a:solidFill>
                  <a:srgbClr val="0000FF"/>
                </a:solidFill>
                <a:latin typeface="Calibri"/>
                <a:ea typeface="DejaVu Sans"/>
              </a:rPr>
              <a:t>minus Verteilungsverluste</a:t>
            </a:r>
            <a:endParaRPr lang="de-DE" sz="1400" b="0" strike="noStrike" spc="-1">
              <a:latin typeface="Arial"/>
            </a:endParaRPr>
          </a:p>
        </p:txBody>
      </p:sp>
      <p:sp>
        <p:nvSpPr>
          <p:cNvPr id="336" name="CustomShape 9"/>
          <p:cNvSpPr/>
          <p:nvPr/>
        </p:nvSpPr>
        <p:spPr>
          <a:xfrm>
            <a:off x="3492360" y="3069000"/>
            <a:ext cx="933840" cy="51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de-DE" sz="1400" b="1" strike="noStrike" spc="-1">
                <a:solidFill>
                  <a:srgbClr val="FF7C80"/>
                </a:solidFill>
                <a:latin typeface="Calibri"/>
                <a:ea typeface="DejaVu Sans"/>
              </a:rPr>
              <a:t>6 kWh</a:t>
            </a:r>
            <a:r>
              <a:t/>
            </a:r>
            <a:br/>
            <a:r>
              <a:rPr lang="de-DE" sz="1400" b="1" strike="noStrike" spc="-1">
                <a:solidFill>
                  <a:srgbClr val="FF7C80"/>
                </a:solidFill>
                <a:latin typeface="Calibri"/>
                <a:ea typeface="DejaVu Sans"/>
              </a:rPr>
              <a:t>Verluste</a:t>
            </a:r>
            <a:endParaRPr lang="de-DE" sz="1400" b="0" strike="noStrike" spc="-1">
              <a:latin typeface="Arial"/>
            </a:endParaRPr>
          </a:p>
        </p:txBody>
      </p:sp>
      <p:sp>
        <p:nvSpPr>
          <p:cNvPr id="337" name="CustomShape 10"/>
          <p:cNvSpPr/>
          <p:nvPr/>
        </p:nvSpPr>
        <p:spPr>
          <a:xfrm>
            <a:off x="178920" y="3285000"/>
            <a:ext cx="172620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de-DE" sz="18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10 kWh Primärenergie</a:t>
            </a:r>
            <a:endParaRPr lang="de-DE" sz="1800" b="0" strike="noStrike" spc="-1" dirty="0">
              <a:latin typeface="Arial"/>
            </a:endParaRPr>
          </a:p>
        </p:txBody>
      </p:sp>
      <p:sp>
        <p:nvSpPr>
          <p:cNvPr id="338" name="Line 11"/>
          <p:cNvSpPr/>
          <p:nvPr/>
        </p:nvSpPr>
        <p:spPr>
          <a:xfrm flipV="1">
            <a:off x="683640" y="2349360"/>
            <a:ext cx="1079640" cy="863640"/>
          </a:xfrm>
          <a:prstGeom prst="line">
            <a:avLst/>
          </a:prstGeom>
          <a:ln w="9360">
            <a:solidFill>
              <a:srgbClr val="FFFF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12"/>
          <p:cNvSpPr/>
          <p:nvPr/>
        </p:nvSpPr>
        <p:spPr>
          <a:xfrm>
            <a:off x="5724360" y="4292640"/>
            <a:ext cx="1440360" cy="39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40" name="Picture 1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508720" y="1989000"/>
            <a:ext cx="570600" cy="855000"/>
          </a:xfrm>
          <a:prstGeom prst="rect">
            <a:avLst/>
          </a:prstGeom>
          <a:ln>
            <a:noFill/>
          </a:ln>
        </p:spPr>
      </p:pic>
      <p:sp>
        <p:nvSpPr>
          <p:cNvPr id="346" name="Line 18"/>
          <p:cNvSpPr/>
          <p:nvPr/>
        </p:nvSpPr>
        <p:spPr>
          <a:xfrm>
            <a:off x="0" y="1051920"/>
            <a:ext cx="9144000" cy="0"/>
          </a:xfrm>
          <a:prstGeom prst="line">
            <a:avLst/>
          </a:prstGeom>
          <a:ln w="936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feld 1"/>
          <p:cNvSpPr txBox="1"/>
          <p:nvPr/>
        </p:nvSpPr>
        <p:spPr>
          <a:xfrm>
            <a:off x="4619297" y="3003331"/>
            <a:ext cx="383102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Primärenergiefaktor war </a:t>
            </a:r>
          </a:p>
          <a:p>
            <a:r>
              <a:rPr lang="de-DE" sz="2400" dirty="0" smtClean="0"/>
              <a:t>2011   = 2,5 !</a:t>
            </a:r>
          </a:p>
          <a:p>
            <a:r>
              <a:rPr lang="de-DE" sz="2400" dirty="0" smtClean="0"/>
              <a:t>Heute = 1,8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8073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3786840" y="630360"/>
            <a:ext cx="5233320" cy="6227280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de-DE" sz="11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1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Energieinhalte: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Heizöl       </a:t>
            </a:r>
            <a:r>
              <a:rPr lang="de-DE" sz="1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H</a:t>
            </a:r>
            <a:r>
              <a:rPr lang="de-DE" sz="1800" b="1" strike="noStrike" spc="-1" baseline="-24000" dirty="0">
                <a:solidFill>
                  <a:srgbClr val="FF0000"/>
                </a:solidFill>
                <a:latin typeface="Arial"/>
                <a:ea typeface="DejaVu Sans"/>
              </a:rPr>
              <a:t>u</a:t>
            </a:r>
            <a:r>
              <a:rPr lang="de-DE" sz="18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(H</a:t>
            </a:r>
            <a:r>
              <a:rPr lang="de-DE" sz="1800" b="0" strike="noStrike" spc="-1" baseline="-24000" dirty="0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   ca. 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10 kWh</a:t>
            </a:r>
            <a:r>
              <a:rPr dirty="0"/>
              <a:t/>
            </a:r>
            <a:br>
              <a:rPr dirty="0"/>
            </a:b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           </a:t>
            </a:r>
            <a:r>
              <a:rPr lang="de-DE" sz="1800" b="1" strike="noStrike" spc="-1" dirty="0">
                <a:solidFill>
                  <a:srgbClr val="C00000"/>
                </a:solidFill>
                <a:latin typeface="Arial"/>
                <a:ea typeface="DejaVu Sans"/>
              </a:rPr>
              <a:t>H</a:t>
            </a:r>
            <a:r>
              <a:rPr lang="de-DE" sz="1800" b="1" strike="noStrike" spc="-1" baseline="-24000" dirty="0">
                <a:solidFill>
                  <a:srgbClr val="C00000"/>
                </a:solidFill>
                <a:latin typeface="Arial"/>
                <a:ea typeface="DejaVu Sans"/>
              </a:rPr>
              <a:t>o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    ca. 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10,6 kWh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Erdgas      </a:t>
            </a:r>
            <a:r>
              <a:rPr lang="de-DE" sz="1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H</a:t>
            </a:r>
            <a:r>
              <a:rPr lang="de-DE" sz="1800" b="1" strike="noStrike" spc="-1" baseline="-24000" dirty="0">
                <a:solidFill>
                  <a:srgbClr val="FF0000"/>
                </a:solidFill>
                <a:latin typeface="Arial"/>
                <a:ea typeface="DejaVu Sans"/>
              </a:rPr>
              <a:t>u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(Hi)   ca. 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10 kWh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   </a:t>
            </a:r>
            <a:r>
              <a:rPr lang="de-DE" sz="1800" b="1" strike="noStrike" spc="-1" dirty="0">
                <a:solidFill>
                  <a:srgbClr val="C00000"/>
                </a:solidFill>
                <a:latin typeface="Arial"/>
                <a:ea typeface="DejaVu Sans"/>
              </a:rPr>
              <a:t>H</a:t>
            </a:r>
            <a:r>
              <a:rPr lang="de-DE" sz="1800" b="1" i="1" strike="noStrike" spc="-1" baseline="-24000" dirty="0">
                <a:solidFill>
                  <a:srgbClr val="C00000"/>
                </a:solidFill>
                <a:uFillTx/>
                <a:latin typeface="Arial"/>
                <a:ea typeface="DejaVu Sans"/>
              </a:rPr>
              <a:t>o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    ca. 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11,1 kWh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H</a:t>
            </a:r>
            <a:r>
              <a:rPr lang="de-DE" sz="1800" b="1" strike="noStrike" spc="-1" baseline="-24000" dirty="0">
                <a:solidFill>
                  <a:srgbClr val="FF0000"/>
                </a:solidFill>
                <a:latin typeface="Arial"/>
                <a:ea typeface="DejaVu Sans"/>
              </a:rPr>
              <a:t>u</a:t>
            </a:r>
            <a:r>
              <a:rPr lang="de-DE" sz="1800" b="0" strike="noStrike" spc="-1" baseline="-24000" dirty="0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als </a:t>
            </a:r>
            <a:r>
              <a:rPr lang="de-DE" sz="1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Heizwert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bezeichnet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C00000"/>
                </a:solidFill>
                <a:latin typeface="Arial"/>
                <a:ea typeface="DejaVu Sans"/>
              </a:rPr>
              <a:t>H</a:t>
            </a:r>
            <a:r>
              <a:rPr lang="de-DE" sz="1800" b="1" strike="noStrike" spc="-1" baseline="-24000" dirty="0">
                <a:solidFill>
                  <a:srgbClr val="C00000"/>
                </a:solidFill>
                <a:latin typeface="Arial"/>
                <a:ea typeface="DejaVu Sans"/>
              </a:rPr>
              <a:t>o   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als</a:t>
            </a:r>
            <a:r>
              <a:rPr lang="de-DE" sz="1800" b="1" strike="noStrike" spc="-1" dirty="0">
                <a:solidFill>
                  <a:srgbClr val="C00000"/>
                </a:solidFill>
                <a:latin typeface="Arial"/>
                <a:ea typeface="DejaVu Sans"/>
              </a:rPr>
              <a:t> Brennwert 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bezeichnet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setzt die Verdunstungsenergie frei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Primärenergiefaktor: 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Verhältnis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eingesetzter Brennstoff zu elektrischer Energie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bei der Stromerzeugung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zur Zeit 1,8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</p:txBody>
      </p:sp>
      <p:sp>
        <p:nvSpPr>
          <p:cNvPr id="361" name="CustomShape 2"/>
          <p:cNvSpPr/>
          <p:nvPr/>
        </p:nvSpPr>
        <p:spPr>
          <a:xfrm>
            <a:off x="1499400" y="0"/>
            <a:ext cx="6194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Heizwert, Brennwert, Abgasverluste, Wirkungsgrad</a:t>
            </a:r>
            <a:endParaRPr lang="de-DE" sz="1800" b="0" strike="noStrike" spc="-1">
              <a:latin typeface="Arial"/>
            </a:endParaRPr>
          </a:p>
        </p:txBody>
      </p:sp>
      <p:pic>
        <p:nvPicPr>
          <p:cNvPr id="362" name="Picture 5" descr="Hom"/>
          <p:cNvPicPr/>
          <p:nvPr/>
        </p:nvPicPr>
        <p:blipFill>
          <a:blip r:embed="rId2"/>
          <a:stretch/>
        </p:blipFill>
        <p:spPr>
          <a:xfrm>
            <a:off x="148320" y="1359360"/>
            <a:ext cx="3508920" cy="3780720"/>
          </a:xfrm>
          <a:prstGeom prst="rect">
            <a:avLst/>
          </a:prstGeom>
          <a:ln>
            <a:noFill/>
          </a:ln>
        </p:spPr>
      </p:pic>
      <p:sp>
        <p:nvSpPr>
          <p:cNvPr id="363" name="CustomShape 3"/>
          <p:cNvSpPr/>
          <p:nvPr/>
        </p:nvSpPr>
        <p:spPr>
          <a:xfrm>
            <a:off x="280080" y="650880"/>
            <a:ext cx="3377160" cy="60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Abgasverluste bezogen auf H</a:t>
            </a:r>
            <a:r>
              <a:rPr lang="de-DE" sz="1800" b="0" strike="noStrike" spc="-1" baseline="-25000">
                <a:solidFill>
                  <a:srgbClr val="000000"/>
                </a:solidFill>
                <a:latin typeface="Arial"/>
                <a:ea typeface="DejaVu Sans"/>
              </a:rPr>
              <a:t>o</a:t>
            </a: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bei 13,5% CO</a:t>
            </a:r>
            <a:r>
              <a:rPr lang="de-DE" sz="1200" b="0" strike="noStrike" spc="-1" baseline="-25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364" name="CustomShape 4"/>
          <p:cNvSpPr/>
          <p:nvPr/>
        </p:nvSpPr>
        <p:spPr>
          <a:xfrm>
            <a:off x="280080" y="5511240"/>
            <a:ext cx="337716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Brennwertnutzung beginnt bei  Erdgas ab </a:t>
            </a:r>
            <a:r>
              <a:rPr lang="de-DE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56°C</a:t>
            </a: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Heizöl  ab  </a:t>
            </a:r>
            <a:r>
              <a:rPr lang="de-DE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47°C</a:t>
            </a: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im Abgas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365" name="CustomShape 5"/>
          <p:cNvSpPr/>
          <p:nvPr/>
        </p:nvSpPr>
        <p:spPr>
          <a:xfrm>
            <a:off x="-296640" y="439092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6" name="Diagramm 4"/>
          <p:cNvGraphicFramePr/>
          <p:nvPr/>
        </p:nvGraphicFramePr>
        <p:xfrm>
          <a:off x="0" y="0"/>
          <a:ext cx="9143640" cy="685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7" name="CustomShape 1"/>
          <p:cNvSpPr/>
          <p:nvPr/>
        </p:nvSpPr>
        <p:spPr>
          <a:xfrm>
            <a:off x="3707280" y="572040"/>
            <a:ext cx="5233320" cy="6285600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de-DE" sz="11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1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  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Energieinhalte: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Heizöl       </a:t>
            </a:r>
            <a:r>
              <a:rPr lang="de-DE" sz="1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H</a:t>
            </a:r>
            <a:r>
              <a:rPr lang="de-DE" sz="1800" b="1" strike="noStrike" spc="-1" baseline="-24000" dirty="0">
                <a:solidFill>
                  <a:srgbClr val="FF0000"/>
                </a:solidFill>
                <a:latin typeface="Arial"/>
                <a:ea typeface="DejaVu Sans"/>
              </a:rPr>
              <a:t>u</a:t>
            </a:r>
            <a:r>
              <a:rPr lang="de-DE" sz="18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(H</a:t>
            </a:r>
            <a:r>
              <a:rPr lang="de-DE" sz="1800" b="0" strike="noStrike" spc="-1" baseline="-24000" dirty="0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   ca. 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10 kWh</a:t>
            </a:r>
            <a:r>
              <a:rPr dirty="0"/>
              <a:t/>
            </a:r>
            <a:br>
              <a:rPr dirty="0"/>
            </a:b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           </a:t>
            </a:r>
            <a:r>
              <a:rPr lang="de-DE" sz="1800" b="1" strike="noStrike" spc="-1" dirty="0">
                <a:solidFill>
                  <a:srgbClr val="C00000"/>
                </a:solidFill>
                <a:latin typeface="Arial"/>
                <a:ea typeface="DejaVu Sans"/>
              </a:rPr>
              <a:t>H</a:t>
            </a:r>
            <a:r>
              <a:rPr lang="de-DE" sz="1800" b="1" strike="noStrike" spc="-1" baseline="-24000" dirty="0">
                <a:solidFill>
                  <a:srgbClr val="C00000"/>
                </a:solidFill>
                <a:latin typeface="Arial"/>
                <a:ea typeface="DejaVu Sans"/>
              </a:rPr>
              <a:t>o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    ca. 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10,6 kWh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Erdgas      </a:t>
            </a:r>
            <a:r>
              <a:rPr lang="de-DE" sz="1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H</a:t>
            </a:r>
            <a:r>
              <a:rPr lang="de-DE" sz="1800" b="1" strike="noStrike" spc="-1" baseline="-24000" dirty="0">
                <a:solidFill>
                  <a:srgbClr val="FF0000"/>
                </a:solidFill>
                <a:latin typeface="Arial"/>
                <a:ea typeface="DejaVu Sans"/>
              </a:rPr>
              <a:t>u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(Hi)   ca. 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10 kWh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   </a:t>
            </a:r>
            <a:r>
              <a:rPr lang="de-DE" sz="1800" b="1" strike="noStrike" spc="-1" dirty="0">
                <a:solidFill>
                  <a:srgbClr val="C00000"/>
                </a:solidFill>
                <a:latin typeface="Arial"/>
                <a:ea typeface="DejaVu Sans"/>
              </a:rPr>
              <a:t>H</a:t>
            </a:r>
            <a:r>
              <a:rPr lang="de-DE" sz="1800" b="1" i="1" strike="noStrike" spc="-1" baseline="-24000" dirty="0">
                <a:solidFill>
                  <a:srgbClr val="C00000"/>
                </a:solidFill>
                <a:uFillTx/>
                <a:latin typeface="Arial"/>
                <a:ea typeface="DejaVu Sans"/>
              </a:rPr>
              <a:t>o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    ca. 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11,1 kWh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H</a:t>
            </a:r>
            <a:r>
              <a:rPr lang="de-DE" sz="1800" b="1" strike="noStrike" spc="-1" baseline="-24000" dirty="0">
                <a:solidFill>
                  <a:srgbClr val="FF0000"/>
                </a:solidFill>
                <a:latin typeface="Arial"/>
                <a:ea typeface="DejaVu Sans"/>
              </a:rPr>
              <a:t>u</a:t>
            </a:r>
            <a:r>
              <a:rPr lang="de-DE" sz="1800" b="0" strike="noStrike" spc="-1" baseline="-24000" dirty="0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als </a:t>
            </a:r>
            <a:r>
              <a:rPr lang="de-DE" sz="1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Heizwert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bezeichnet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C00000"/>
                </a:solidFill>
                <a:latin typeface="Arial"/>
                <a:ea typeface="DejaVu Sans"/>
              </a:rPr>
              <a:t>H</a:t>
            </a:r>
            <a:r>
              <a:rPr lang="de-DE" sz="1800" b="1" strike="noStrike" spc="-1" baseline="-24000" dirty="0">
                <a:solidFill>
                  <a:srgbClr val="C00000"/>
                </a:solidFill>
                <a:latin typeface="Arial"/>
                <a:ea typeface="DejaVu Sans"/>
              </a:rPr>
              <a:t>o   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als</a:t>
            </a:r>
            <a:r>
              <a:rPr lang="de-DE" sz="1800" b="1" strike="noStrike" spc="-1" dirty="0">
                <a:solidFill>
                  <a:srgbClr val="C00000"/>
                </a:solidFill>
                <a:latin typeface="Arial"/>
                <a:ea typeface="DejaVu Sans"/>
              </a:rPr>
              <a:t> Brennwert 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bezeichnet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setzt die Verdunstungsenergie frei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Primärenergiefaktor: 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Verhältnis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eingesetzter Brennstoff zu elektrischer Energie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bei der Stromerzeugung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zur Zeit 1,8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" name="Diagramm 8"/>
          <p:cNvGraphicFramePr/>
          <p:nvPr/>
        </p:nvGraphicFramePr>
        <p:xfrm>
          <a:off x="0" y="3960"/>
          <a:ext cx="9143640" cy="685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9" name="CustomShape 1"/>
          <p:cNvSpPr/>
          <p:nvPr/>
        </p:nvSpPr>
        <p:spPr>
          <a:xfrm flipH="1" flipV="1">
            <a:off x="1476496" y="2571058"/>
            <a:ext cx="1477800" cy="585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370" name="Line 2"/>
          <p:cNvSpPr/>
          <p:nvPr/>
        </p:nvSpPr>
        <p:spPr>
          <a:xfrm flipV="1">
            <a:off x="6694920" y="2201400"/>
            <a:ext cx="1950840" cy="12240"/>
          </a:xfrm>
          <a:prstGeom prst="line">
            <a:avLst/>
          </a:prstGeom>
          <a:ln>
            <a:solidFill>
              <a:srgbClr val="5597D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1" name="CustomShape 3"/>
          <p:cNvSpPr/>
          <p:nvPr/>
        </p:nvSpPr>
        <p:spPr>
          <a:xfrm>
            <a:off x="7134120" y="650880"/>
            <a:ext cx="188280" cy="1562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  <a:round/>
          </a:ln>
          <a:effectLst>
            <a:innerShdw blurRad="63500" dist="50800" dir="10800000">
              <a:srgbClr val="000000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2" name="CustomShape 4"/>
          <p:cNvSpPr/>
          <p:nvPr/>
        </p:nvSpPr>
        <p:spPr>
          <a:xfrm>
            <a:off x="5596560" y="420120"/>
            <a:ext cx="3290760" cy="6437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Hochrechnen auf die 10kWh Heizenergie</a:t>
            </a:r>
            <a:endParaRPr lang="de-DE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2F5597"/>
                </a:solidFill>
                <a:latin typeface="Calibri"/>
                <a:ea typeface="DejaVu Sans"/>
              </a:rPr>
              <a:t>und </a:t>
            </a:r>
            <a:r>
              <a:rPr lang="de-DE" sz="1800" b="1" strike="noStrike" spc="-1" dirty="0" smtClean="0">
                <a:solidFill>
                  <a:srgbClr val="2F5597"/>
                </a:solidFill>
                <a:latin typeface="Calibri"/>
                <a:ea typeface="DejaVu Sans"/>
              </a:rPr>
              <a:t>auf die </a:t>
            </a:r>
            <a:r>
              <a:rPr lang="de-DE" sz="1800" b="1" strike="noStrike" spc="-1" dirty="0">
                <a:solidFill>
                  <a:srgbClr val="2F5597"/>
                </a:solidFill>
                <a:latin typeface="Calibri"/>
                <a:ea typeface="DejaVu Sans"/>
              </a:rPr>
              <a:t>resultierende </a:t>
            </a:r>
            <a:endParaRPr lang="de-DE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2F5597"/>
                </a:solidFill>
                <a:latin typeface="Calibri"/>
                <a:ea typeface="DejaVu Sans"/>
              </a:rPr>
              <a:t>elektr. Energie</a:t>
            </a:r>
            <a:endParaRPr lang="de-DE" sz="1800" b="0" strike="noStrike" spc="-1" dirty="0">
              <a:latin typeface="Arial"/>
            </a:endParaRPr>
          </a:p>
        </p:txBody>
      </p:sp>
      <p:sp>
        <p:nvSpPr>
          <p:cNvPr id="373" name="CustomShape 5"/>
          <p:cNvSpPr/>
          <p:nvPr/>
        </p:nvSpPr>
        <p:spPr>
          <a:xfrm rot="8232000" flipH="1" flipV="1">
            <a:off x="4115345" y="3714651"/>
            <a:ext cx="1043640" cy="531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accent1">
                <a:lumMod val="75000"/>
              </a:schemeClr>
            </a:solidFill>
            <a:rou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4" name="Diagramm 8"/>
          <p:cNvGraphicFramePr/>
          <p:nvPr>
            <p:extLst>
              <p:ext uri="{D42A27DB-BD31-4B8C-83A1-F6EECF244321}">
                <p14:modId xmlns:p14="http://schemas.microsoft.com/office/powerpoint/2010/main" val="2329786857"/>
              </p:ext>
            </p:extLst>
          </p:nvPr>
        </p:nvGraphicFramePr>
        <p:xfrm>
          <a:off x="0" y="0"/>
          <a:ext cx="9143640" cy="685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5" name="CustomShape 1"/>
          <p:cNvSpPr/>
          <p:nvPr/>
        </p:nvSpPr>
        <p:spPr>
          <a:xfrm rot="300916" flipH="1" flipV="1">
            <a:off x="1421100" y="2604501"/>
            <a:ext cx="1477800" cy="585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376" name="CustomShape 2"/>
          <p:cNvSpPr/>
          <p:nvPr/>
        </p:nvSpPr>
        <p:spPr>
          <a:xfrm flipV="1">
            <a:off x="2160000" y="963720"/>
            <a:ext cx="4225320" cy="115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9900"/>
            </a:solidFill>
            <a:rou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377" name="Line 3"/>
          <p:cNvSpPr/>
          <p:nvPr/>
        </p:nvSpPr>
        <p:spPr>
          <a:xfrm flipV="1">
            <a:off x="6855480" y="2978834"/>
            <a:ext cx="1950840" cy="12240"/>
          </a:xfrm>
          <a:prstGeom prst="line">
            <a:avLst/>
          </a:prstGeom>
          <a:ln>
            <a:solidFill>
              <a:srgbClr val="5597D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8" name="CustomShape 4"/>
          <p:cNvSpPr/>
          <p:nvPr/>
        </p:nvSpPr>
        <p:spPr>
          <a:xfrm>
            <a:off x="7098798" y="963720"/>
            <a:ext cx="240120" cy="20115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  <a:round/>
          </a:ln>
          <a:effectLst>
            <a:innerShdw blurRad="63500" dist="50800" dir="10800000">
              <a:srgbClr val="000000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" name="Diagramm 5"/>
          <p:cNvGraphicFramePr/>
          <p:nvPr>
            <p:extLst>
              <p:ext uri="{D42A27DB-BD31-4B8C-83A1-F6EECF244321}">
                <p14:modId xmlns:p14="http://schemas.microsoft.com/office/powerpoint/2010/main" val="1229550665"/>
              </p:ext>
            </p:extLst>
          </p:nvPr>
        </p:nvGraphicFramePr>
        <p:xfrm>
          <a:off x="222120" y="1366200"/>
          <a:ext cx="8698320" cy="5491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0" name="CustomShape 1"/>
          <p:cNvSpPr/>
          <p:nvPr/>
        </p:nvSpPr>
        <p:spPr>
          <a:xfrm>
            <a:off x="2494800" y="0"/>
            <a:ext cx="457092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>
                <a:solidFill>
                  <a:srgbClr val="FF0000"/>
                </a:solidFill>
                <a:latin typeface="Calibri"/>
                <a:ea typeface="DejaVu Sans"/>
              </a:rPr>
              <a:t>Blockheizkraftwerke (BHKW)</a:t>
            </a:r>
            <a:endParaRPr lang="de-DE" sz="2400" b="0" strike="noStrike" spc="-1">
              <a:latin typeface="Arial"/>
            </a:endParaRPr>
          </a:p>
        </p:txBody>
      </p:sp>
      <p:sp>
        <p:nvSpPr>
          <p:cNvPr id="381" name="CustomShape 2"/>
          <p:cNvSpPr/>
          <p:nvPr/>
        </p:nvSpPr>
        <p:spPr>
          <a:xfrm>
            <a:off x="307800" y="461520"/>
            <a:ext cx="875376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Wie sieht es heute bei einem Primärenergiefaktor bei der Stromerzeugung von 1,8 mit der Energiebilanz aus?           Beispiel: 30% Stromerzeugung, 60% Wärme (Hi)</a:t>
            </a:r>
            <a:endParaRPr lang="de-DE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1550160" y="155520"/>
            <a:ext cx="6562440" cy="82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7" name="Picture 28" descr="AGNE Log Mit BUND Nat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084880" y="122040"/>
            <a:ext cx="969120" cy="1292400"/>
          </a:xfrm>
          <a:prstGeom prst="rect">
            <a:avLst/>
          </a:prstGeom>
          <a:ln>
            <a:noFill/>
          </a:ln>
        </p:spPr>
      </p:pic>
      <p:sp>
        <p:nvSpPr>
          <p:cNvPr id="248" name="CustomShape 2"/>
          <p:cNvSpPr/>
          <p:nvPr/>
        </p:nvSpPr>
        <p:spPr>
          <a:xfrm>
            <a:off x="550080" y="6076800"/>
            <a:ext cx="7923240" cy="74376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lang="de-DE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Arbeiten Sie mit in der Gruppe NEUE ENERGIE!</a:t>
            </a:r>
            <a:endParaRPr lang="de-DE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de-DE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Wir treffen uns jeden dritten Donnerstag</a:t>
            </a:r>
            <a:r>
              <a:rPr lang="de-DE" sz="1200" b="0" strike="noStrike" spc="-1" baseline="3000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de-DE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im Monat, um 20</a:t>
            </a:r>
            <a:r>
              <a:rPr lang="de-DE" sz="1200" b="0" strike="noStrike" spc="-1" baseline="30000">
                <a:solidFill>
                  <a:srgbClr val="000000"/>
                </a:solidFill>
                <a:latin typeface="Calibri"/>
                <a:ea typeface="DejaVu Sans"/>
              </a:rPr>
              <a:t>00, </a:t>
            </a:r>
            <a:r>
              <a:rPr lang="de-DE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 Erlangen, Isarstr.12, Kommunikationsraum</a:t>
            </a:r>
            <a:r>
              <a:t/>
            </a:r>
            <a:br/>
            <a:r>
              <a:rPr lang="de-DE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de-DE" sz="1200" b="1" strike="noStrike" spc="-1">
                <a:solidFill>
                  <a:srgbClr val="ED7D31"/>
                </a:solidFill>
                <a:latin typeface="Calibri"/>
                <a:ea typeface="DejaVu Sans"/>
              </a:rPr>
              <a:t>Email:         erlangen@bund-naturschutz.de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249" name="CustomShape 3"/>
          <p:cNvSpPr/>
          <p:nvPr/>
        </p:nvSpPr>
        <p:spPr>
          <a:xfrm>
            <a:off x="189360" y="1415520"/>
            <a:ext cx="8865000" cy="435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Vortragender</a:t>
            </a: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:  Heinz Horbaschek,  </a:t>
            </a:r>
            <a:endParaRPr lang="de-DE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		Arbeitsgruppe Neue Energie, Bund Naturschutz Erlangen </a:t>
            </a:r>
            <a:endParaRPr lang="de-DE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		           	</a:t>
            </a:r>
            <a:endParaRPr lang="de-DE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000" b="1" strike="noStrike" spc="-1">
                <a:solidFill>
                  <a:srgbClr val="385623"/>
                </a:solidFill>
                <a:latin typeface="Calibri"/>
                <a:ea typeface="DejaVu Sans"/>
              </a:rPr>
              <a:t>Themenüberblick:</a:t>
            </a:r>
            <a:endParaRPr lang="de-DE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0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000" b="0" strike="noStrike" spc="-1">
                <a:solidFill>
                  <a:srgbClr val="385623"/>
                </a:solidFill>
                <a:latin typeface="Calibri"/>
                <a:ea typeface="DejaVu Sans"/>
              </a:rPr>
              <a:t>	</a:t>
            </a:r>
            <a:r>
              <a:rPr lang="de-DE" sz="2000" b="1" strike="noStrike" spc="-1">
                <a:solidFill>
                  <a:srgbClr val="385623"/>
                </a:solidFill>
                <a:latin typeface="Calibri"/>
                <a:ea typeface="DejaVu Sans"/>
              </a:rPr>
              <a:t>Heutige Heizsysteme - Übersicht</a:t>
            </a:r>
            <a:endParaRPr lang="de-DE" sz="20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000" b="1" strike="noStrike" spc="-1">
                <a:solidFill>
                  <a:srgbClr val="385623"/>
                </a:solidFill>
                <a:latin typeface="Calibri"/>
                <a:ea typeface="DejaVu Sans"/>
              </a:rPr>
              <a:t>	Details der Systeme, Effizienz, Primärenergieverbrauch, Umweltbelastung</a:t>
            </a:r>
            <a:endParaRPr lang="de-DE" sz="20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000" b="1" strike="noStrike" spc="-1">
                <a:solidFill>
                  <a:srgbClr val="385623"/>
                </a:solidFill>
                <a:latin typeface="Calibri"/>
                <a:ea typeface="DejaVu Sans"/>
              </a:rPr>
              <a:t>	Energieeinsparung durch Optimierung der Systeme und des Betriebs</a:t>
            </a:r>
            <a:endParaRPr lang="de-DE" sz="20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000" b="1" strike="noStrike" spc="-1">
                <a:solidFill>
                  <a:srgbClr val="385623"/>
                </a:solidFill>
                <a:latin typeface="Calibri"/>
                <a:ea typeface="DejaVu Sans"/>
              </a:rPr>
              <a:t>		im eigenem Haus</a:t>
            </a:r>
            <a:endParaRPr lang="de-DE" sz="20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000" b="1" strike="noStrike" spc="-1">
                <a:solidFill>
                  <a:srgbClr val="385623"/>
                </a:solidFill>
                <a:latin typeface="Calibri"/>
                <a:ea typeface="DejaVu Sans"/>
              </a:rPr>
              <a:t>		als Mieter</a:t>
            </a:r>
            <a:endParaRPr lang="de-DE" sz="20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000" b="1" strike="noStrike" spc="-1">
                <a:solidFill>
                  <a:srgbClr val="385623"/>
                </a:solidFill>
                <a:latin typeface="Calibri"/>
                <a:ea typeface="DejaVu Sans"/>
              </a:rPr>
              <a:t>	Beispiele</a:t>
            </a:r>
            <a:endParaRPr lang="de-DE" sz="2000" b="0" strike="noStrike" spc="-1">
              <a:latin typeface="Arial"/>
            </a:endParaRPr>
          </a:p>
        </p:txBody>
      </p:sp>
      <p:sp>
        <p:nvSpPr>
          <p:cNvPr id="250" name="CustomShape 4"/>
          <p:cNvSpPr/>
          <p:nvPr/>
        </p:nvSpPr>
        <p:spPr>
          <a:xfrm>
            <a:off x="7053480" y="5375160"/>
            <a:ext cx="2000520" cy="33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Webinar 1.Juli 2020</a:t>
            </a:r>
            <a:endParaRPr lang="de-DE" sz="1600" b="0" strike="noStrike" spc="-1">
              <a:latin typeface="Arial"/>
            </a:endParaRPr>
          </a:p>
        </p:txBody>
      </p:sp>
      <p:pic>
        <p:nvPicPr>
          <p:cNvPr id="251" name="Grafik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33920" y="155520"/>
            <a:ext cx="1414440" cy="999000"/>
          </a:xfrm>
          <a:prstGeom prst="rect">
            <a:avLst/>
          </a:prstGeom>
          <a:ln>
            <a:noFill/>
          </a:ln>
        </p:spPr>
      </p:pic>
      <p:sp>
        <p:nvSpPr>
          <p:cNvPr id="252" name="CustomShape 5"/>
          <p:cNvSpPr/>
          <p:nvPr/>
        </p:nvSpPr>
        <p:spPr>
          <a:xfrm>
            <a:off x="133920" y="2674800"/>
            <a:ext cx="8782920" cy="2539080"/>
          </a:xfrm>
          <a:prstGeom prst="rect">
            <a:avLst/>
          </a:prstGeom>
          <a:solidFill>
            <a:srgbClr val="FFD966"/>
          </a:solidFill>
          <a:ln w="25560">
            <a:solidFill>
              <a:srgbClr val="44739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3200" b="1" strike="noStrike" spc="-1">
                <a:solidFill>
                  <a:srgbClr val="FF0000"/>
                </a:solidFill>
                <a:latin typeface="Calibri"/>
                <a:ea typeface="DejaVu Sans"/>
              </a:rPr>
              <a:t>neu !</a:t>
            </a:r>
            <a:endParaRPr lang="de-DE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3200" b="1" strike="noStrike" spc="-1">
                <a:solidFill>
                  <a:srgbClr val="FF0000"/>
                </a:solidFill>
                <a:latin typeface="Calibri"/>
                <a:ea typeface="DejaVu Sans"/>
              </a:rPr>
              <a:t>Un</a:t>
            </a:r>
            <a:r>
              <a:rPr lang="de-DE" sz="3200" b="1" strike="noStrike" spc="-1">
                <a:solidFill>
                  <a:srgbClr val="385623"/>
                </a:solidFill>
                <a:latin typeface="Calibri"/>
                <a:ea typeface="DejaVu Sans"/>
              </a:rPr>
              <a:t>übliche Darstellung der Effizienz und des objektiven Primärenergieverbrauchs, </a:t>
            </a:r>
            <a:endParaRPr lang="de-DE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3200" b="1" strike="noStrike" spc="-1">
                <a:solidFill>
                  <a:srgbClr val="385623"/>
                </a:solidFill>
                <a:latin typeface="Calibri"/>
                <a:ea typeface="DejaVu Sans"/>
              </a:rPr>
              <a:t>dazu Umweltbelastung neben CO</a:t>
            </a:r>
            <a:r>
              <a:rPr lang="de-DE" sz="3200" b="1" strike="noStrike" spc="-1" baseline="-24000">
                <a:solidFill>
                  <a:srgbClr val="385623"/>
                </a:solidFill>
                <a:latin typeface="Calibri"/>
                <a:ea typeface="DejaVu Sans"/>
              </a:rPr>
              <a:t>2</a:t>
            </a:r>
            <a:endParaRPr lang="de-DE" sz="3200" b="0" strike="noStrike" spc="-1">
              <a:latin typeface="Arial"/>
            </a:endParaRPr>
          </a:p>
        </p:txBody>
      </p:sp>
      <p:sp>
        <p:nvSpPr>
          <p:cNvPr id="253" name="CustomShape 6"/>
          <p:cNvSpPr/>
          <p:nvPr/>
        </p:nvSpPr>
        <p:spPr>
          <a:xfrm>
            <a:off x="1548720" y="155520"/>
            <a:ext cx="6562440" cy="82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7"/>
          <p:cNvSpPr/>
          <p:nvPr/>
        </p:nvSpPr>
        <p:spPr>
          <a:xfrm>
            <a:off x="1535400" y="106560"/>
            <a:ext cx="6562440" cy="147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1196"/>
              </a:spcBef>
            </a:pPr>
            <a:r>
              <a:rPr lang="de-DE" sz="24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Energiewende ER(H)langen e.V.</a:t>
            </a:r>
            <a:r>
              <a:rPr dirty="0"/>
              <a:t/>
            </a:r>
            <a:br>
              <a:rPr dirty="0"/>
            </a:br>
            <a:r>
              <a:rPr lang="de-DE" sz="1800" b="1" strike="noStrike" spc="-1" dirty="0">
                <a:latin typeface="Calibri"/>
                <a:ea typeface="DejaVu Sans"/>
              </a:rPr>
              <a:t>in Kooperation mit</a:t>
            </a:r>
            <a:r>
              <a:rPr dirty="0"/>
              <a:t/>
            </a:r>
            <a:br>
              <a:rPr dirty="0"/>
            </a:br>
            <a:r>
              <a:rPr lang="de-DE" sz="24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Arbeitsgruppe Neue Energie (AGNE), BN Erlangen</a:t>
            </a:r>
            <a:endParaRPr lang="de-DE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rafik 2"/>
          <p:cNvPicPr/>
          <p:nvPr/>
        </p:nvPicPr>
        <p:blipFill>
          <a:blip r:embed="rId2"/>
          <a:stretch/>
        </p:blipFill>
        <p:spPr>
          <a:xfrm>
            <a:off x="309600" y="5284800"/>
            <a:ext cx="3964680" cy="608760"/>
          </a:xfrm>
          <a:prstGeom prst="rect">
            <a:avLst/>
          </a:prstGeom>
          <a:ln>
            <a:noFill/>
          </a:ln>
        </p:spPr>
      </p:pic>
      <p:sp>
        <p:nvSpPr>
          <p:cNvPr id="383" name="CustomShape 1"/>
          <p:cNvSpPr/>
          <p:nvPr/>
        </p:nvSpPr>
        <p:spPr>
          <a:xfrm>
            <a:off x="252000" y="0"/>
            <a:ext cx="885276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>
                <a:solidFill>
                  <a:srgbClr val="FF0000"/>
                </a:solidFill>
                <a:latin typeface="Calibri"/>
                <a:ea typeface="DejaVu Sans"/>
              </a:rPr>
              <a:t>Brennstoffzellen-BHKW mit Brennwertmodul für Spitzenlastbetrieb </a:t>
            </a:r>
            <a:endParaRPr lang="de-DE" sz="2400" b="0" strike="noStrike" spc="-1">
              <a:latin typeface="Arial"/>
            </a:endParaRPr>
          </a:p>
        </p:txBody>
      </p:sp>
      <p:pic>
        <p:nvPicPr>
          <p:cNvPr id="384" name="Grafik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55760" y="1219320"/>
            <a:ext cx="4568400" cy="4872960"/>
          </a:xfrm>
          <a:prstGeom prst="rect">
            <a:avLst/>
          </a:prstGeom>
          <a:ln>
            <a:noFill/>
          </a:ln>
        </p:spPr>
      </p:pic>
      <p:sp>
        <p:nvSpPr>
          <p:cNvPr id="385" name="CustomShape 2"/>
          <p:cNvSpPr/>
          <p:nvPr/>
        </p:nvSpPr>
        <p:spPr>
          <a:xfrm>
            <a:off x="5171040" y="1928160"/>
            <a:ext cx="3744000" cy="94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z.B.:</a:t>
            </a:r>
            <a:endParaRPr lang="de-DE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integriertes </a:t>
            </a:r>
            <a:r>
              <a:rPr lang="de-DE" sz="2000" b="0" u="sng" strike="noStrike" spc="-1">
                <a:solidFill>
                  <a:srgbClr val="0563C1"/>
                </a:solidFill>
                <a:uFillTx/>
                <a:latin typeface="Calibri"/>
                <a:ea typeface="DejaVu Sans"/>
                <a:hlinkClick r:id="rId4"/>
              </a:rPr>
              <a:t>Gas-Brennwertmodul</a:t>
            </a:r>
            <a:endParaRPr lang="de-DE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von Viessmann</a:t>
            </a:r>
            <a:endParaRPr lang="de-DE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Vitovalor PT2</a:t>
            </a:r>
            <a:endParaRPr lang="de-DE" sz="2000" b="0" strike="noStrike" spc="-1">
              <a:latin typeface="Arial"/>
            </a:endParaRPr>
          </a:p>
        </p:txBody>
      </p:sp>
      <p:sp>
        <p:nvSpPr>
          <p:cNvPr id="386" name="CustomShape 3"/>
          <p:cNvSpPr/>
          <p:nvPr/>
        </p:nvSpPr>
        <p:spPr>
          <a:xfrm>
            <a:off x="5191200" y="3655800"/>
            <a:ext cx="37234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Original Angaben: </a:t>
            </a: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Wirkungsgrad 92% Hi, Strom 37% Hi; also thermisch 55%</a:t>
            </a: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Spitzenlastkessel max. 98%.</a:t>
            </a: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also keine Brennwertnutzung!  </a:t>
            </a:r>
            <a:endParaRPr lang="de-DE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7" name="Diagramm 5"/>
          <p:cNvGraphicFramePr/>
          <p:nvPr>
            <p:extLst>
              <p:ext uri="{D42A27DB-BD31-4B8C-83A1-F6EECF244321}">
                <p14:modId xmlns:p14="http://schemas.microsoft.com/office/powerpoint/2010/main" val="3378818500"/>
              </p:ext>
            </p:extLst>
          </p:nvPr>
        </p:nvGraphicFramePr>
        <p:xfrm>
          <a:off x="267120" y="646200"/>
          <a:ext cx="8649000" cy="6026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8" name="CustomShape 1"/>
          <p:cNvSpPr/>
          <p:nvPr/>
        </p:nvSpPr>
        <p:spPr>
          <a:xfrm>
            <a:off x="748800" y="0"/>
            <a:ext cx="82854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>
                <a:solidFill>
                  <a:srgbClr val="FF0000"/>
                </a:solidFill>
                <a:latin typeface="Arial"/>
                <a:ea typeface="DejaVu Sans"/>
              </a:rPr>
              <a:t>Blockheizkraftwerke (BHKW) mit Brennstoffzelle</a:t>
            </a:r>
            <a:endParaRPr lang="de-DE" sz="2400" b="0" strike="noStrike" spc="-1">
              <a:latin typeface="Arial"/>
            </a:endParaRPr>
          </a:p>
        </p:txBody>
      </p:sp>
      <p:sp>
        <p:nvSpPr>
          <p:cNvPr id="389" name="CustomShape 2"/>
          <p:cNvSpPr/>
          <p:nvPr/>
        </p:nvSpPr>
        <p:spPr>
          <a:xfrm>
            <a:off x="1376280" y="461520"/>
            <a:ext cx="6264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Beispiel: 37% Stromerzeugung, 92% Gesamtwirkungsgrad</a:t>
            </a:r>
            <a:endParaRPr lang="de-DE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1"/>
          <p:cNvSpPr/>
          <p:nvPr/>
        </p:nvSpPr>
        <p:spPr>
          <a:xfrm>
            <a:off x="0" y="126360"/>
            <a:ext cx="9143640" cy="76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2400" b="1" strike="noStrike" spc="-1">
                <a:solidFill>
                  <a:srgbClr val="FF0000"/>
                </a:solidFill>
                <a:latin typeface="Calibri"/>
                <a:ea typeface="DejaVu Sans"/>
              </a:rPr>
              <a:t>Blockheizkraftwerke (BHKW) mit Gas oder Öl und Brennwert- BHKW</a:t>
            </a:r>
            <a:endParaRPr lang="de-DE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2400" b="1" strike="noStrike" spc="-1">
                <a:solidFill>
                  <a:srgbClr val="FF0000"/>
                </a:solidFill>
                <a:latin typeface="Calibri"/>
                <a:ea typeface="DejaVu Sans"/>
              </a:rPr>
              <a:t>Primärenergieeinsatz</a:t>
            </a:r>
            <a:endParaRPr lang="de-DE" sz="2400" b="0" strike="noStrike" spc="-1">
              <a:latin typeface="Arial"/>
            </a:endParaRPr>
          </a:p>
        </p:txBody>
      </p:sp>
      <p:sp>
        <p:nvSpPr>
          <p:cNvPr id="391" name="CustomShape 2"/>
          <p:cNvSpPr/>
          <p:nvPr/>
        </p:nvSpPr>
        <p:spPr>
          <a:xfrm>
            <a:off x="0" y="1002960"/>
            <a:ext cx="9143640" cy="58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Prinzipiell zunehmend schlechtere Energiebilanz, da der Primärenergiefaktor weiter sinken wird!</a:t>
            </a: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Nur vor Jahren von der Umweltbilanz her recht sinnvoll</a:t>
            </a: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1" u="sng" strike="noStrike" spc="-1">
                <a:solidFill>
                  <a:srgbClr val="0563C1"/>
                </a:solidFill>
                <a:uFillTx/>
                <a:latin typeface="Calibri"/>
                <a:ea typeface="DejaVu Sans"/>
                <a:hlinkClick r:id="rId3"/>
              </a:rPr>
              <a:t>Motor BHKW</a:t>
            </a:r>
            <a:r>
              <a:rPr lang="de-DE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:  </a:t>
            </a: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nur ca. 11% Einsparung von Primärenergie, bei PE-Faktor 1,4 später gleicher Primärenergieverbrauch wie Heizung     </a:t>
            </a:r>
            <a:r>
              <a:rPr lang="de-DE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(üblich gezeigte Kostenrechnung hat Schwachstellen!)</a:t>
            </a:r>
            <a:endParaRPr lang="de-DE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1" u="sng" strike="noStrike" spc="-1">
                <a:solidFill>
                  <a:srgbClr val="0070C0"/>
                </a:solidFill>
                <a:uFillTx/>
                <a:latin typeface="Calibri"/>
                <a:ea typeface="DejaVu Sans"/>
              </a:rPr>
              <a:t>Brennstoffzellen BHKW</a:t>
            </a:r>
            <a:r>
              <a:rPr lang="de-DE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spart ebenfalls nur ca. 13% gegenüber reiner Heizung mit Gas.</a:t>
            </a: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Bei beiden heute noch gewisser CO</a:t>
            </a:r>
            <a:r>
              <a:rPr lang="de-DE" sz="1800" b="0" strike="noStrike" spc="-1" baseline="-24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Vorteil, da Gas mit weniger CO</a:t>
            </a:r>
            <a:r>
              <a:rPr lang="de-DE" sz="1800" b="0" strike="noStrike" spc="-1" baseline="-24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verbrennt als Kohle</a:t>
            </a:r>
            <a:r>
              <a:t/>
            </a:r>
            <a:br/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  </a:t>
            </a:r>
            <a:r>
              <a:rPr lang="de-DE" sz="1800" b="1" strike="noStrike" spc="-1">
                <a:solidFill>
                  <a:srgbClr val="2F5597"/>
                </a:solidFill>
                <a:latin typeface="Calibri"/>
                <a:ea typeface="DejaVu Sans"/>
              </a:rPr>
              <a:t>Primärenergie- und CO</a:t>
            </a:r>
            <a:r>
              <a:rPr lang="de-DE" sz="1800" b="1" strike="noStrike" spc="-1" baseline="-24000">
                <a:solidFill>
                  <a:srgbClr val="2F5597"/>
                </a:solidFill>
                <a:latin typeface="Calibri"/>
                <a:ea typeface="DejaVu Sans"/>
              </a:rPr>
              <a:t>2</a:t>
            </a:r>
            <a:r>
              <a:rPr lang="de-DE" sz="1800" b="1" strike="noStrike" spc="-1">
                <a:solidFill>
                  <a:srgbClr val="2F5597"/>
                </a:solidFill>
                <a:latin typeface="Calibri"/>
                <a:ea typeface="DejaVu Sans"/>
              </a:rPr>
              <a:t>-Vorteil reduziert sich aber noch durch Spitzenlastkessel!</a:t>
            </a: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</a:t>
            </a:r>
            <a:r>
              <a:rPr lang="de-DE" sz="1800" b="0" strike="noStrike" spc="-1" baseline="-24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Vorteil wird deutlich geringer, wenn Braunkohle KW abgeschaltet werden</a:t>
            </a: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Rentabilität v.a. bei kleinen Systemen auch aufgrund begrenzter Lebensdauer u. hoher Wartungskosten nicht gegeben!</a:t>
            </a: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Argument der Stromlieferung in Wind/PV-Flautezeiten:    unzutreffend da wärmegeführt!</a:t>
            </a:r>
            <a:r>
              <a:t/>
            </a:r>
            <a:br/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Objektive Betrachtung notwendig auch bei </a:t>
            </a: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de-DE" sz="1800" b="0" u="sng" strike="noStrike" spc="-1">
                <a:solidFill>
                  <a:srgbClr val="0563C1"/>
                </a:solidFill>
                <a:uFillTx/>
                <a:latin typeface="Calibri"/>
                <a:ea typeface="DejaVu Sans"/>
                <a:hlinkClick r:id="rId4"/>
              </a:rPr>
              <a:t>https://www.bund-hessen.de/klimaschutz-energiewende/kwk-infokampagne/</a:t>
            </a:r>
            <a:r>
              <a:t/>
            </a:r>
            <a:br/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2000" b="1" strike="noStrike" spc="-1">
                <a:solidFill>
                  <a:srgbClr val="FF0000"/>
                </a:solidFill>
                <a:latin typeface="Calibri"/>
                <a:ea typeface="DejaVu Sans"/>
              </a:rPr>
              <a:t>M.E. zukunftsfähiger Beitrag mehr zur Energiewende, warum hohe Förderungen? </a:t>
            </a:r>
            <a:endParaRPr lang="de-DE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>
            <a:extLst>
              <a:ext uri="smNativeData">
                <pr:smNativeData xmlns:pr="smNativeData" xmlns:p14="http://schemas.microsoft.com/office/powerpoint/2010/main" xmlns="" val="SMDATA_13_GlDnXhMAAAAlAAAAZAAAAE0AAAAAjgAAAEcAAACOAAAARwAAAAAAAAAAAAAAAAAAAAEAAABQAAAAAAAAAAAA4D8AAAAAAADgPwAAAAAAAOA/AAAAAAAA4D8AAAAAAADgPwAAAAAAAOA/AAAAAAAA4D8AAAAAAADgPwAAAAAAAOA/AAAAAAAA4D8CAAAAjAAAAAEAAAAAAAAA//LM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48YToMAAAAEAAAAAAAAAAAAAAAAAAAAAAAAAAeAAAAaAAAAAAAAAAAAAAAAAAAAAAAAAAAAAAAECcAABAnAAAAAAAAAAAAAAAAAAAAAAAAAAAAAAAAAAAAAAAAAAAAABQAAAAAAAAAwMD/AAAAAABkAAAAMgAAAAAAAABkAAAAAAAAAH9/fwAKAAAAHwAAAFQAAAD/8swA////AQAAAAAAAAAAAAAAAAAAAAAAAAAAAAAAAAAAAAAAAAAAAAAAAn9/fwDn5uYDzMzMAMDA/wB/f38AAAAAAAAAAAAAAAAAAAAAAAAAAAAhAAAAGAAAABQAAAAdAQAAEgIAAM4zAAD6KQAAECAAACYAAAAIAAAA//////////8="/>
              </a:ext>
            </a:extLst>
          </p:cNvSpPr>
          <p:nvPr/>
        </p:nvSpPr>
        <p:spPr>
          <a:xfrm>
            <a:off x="180975" y="224790"/>
            <a:ext cx="8963025" cy="6487160"/>
          </a:xfrm>
          <a:prstGeom prst="rect">
            <a:avLst/>
          </a:prstGeom>
          <a:solidFill>
            <a:srgbClr val="FFF2CC"/>
          </a:solidFill>
          <a:ln>
            <a:noFill/>
          </a:ln>
          <a:effectLst/>
        </p:spPr>
        <p:txBody>
          <a:bodyPr vert="horz" wrap="square" lIns="90170" tIns="45085" rIns="90170" bIns="45085" numCol="1" spcCol="215900" anchor="t"/>
          <a:lstStyle/>
          <a:p>
            <a:pPr>
              <a:lnSpc>
                <a:spcPct val="150000"/>
              </a:lnSpc>
              <a:defRPr lang="de-de">
                <a:latin typeface="Arial" pitchFamily="2" charset="0"/>
                <a:ea typeface="DejaVu Sans" pitchFamily="2" charset="0"/>
                <a:cs typeface="DejaVu Sans" pitchFamily="2" charset="0"/>
              </a:defRPr>
            </a:pPr>
            <a:r>
              <a:rPr lang="de-de" sz="2800" b="1" dirty="0">
                <a:solidFill>
                  <a:srgbClr val="000000"/>
                </a:solidFill>
                <a:latin typeface="Calibri" pitchFamily="2" charset="0"/>
                <a:ea typeface="DejaVu Sans" pitchFamily="2" charset="0"/>
                <a:cs typeface="DejaVu Sans" pitchFamily="2" charset="0"/>
              </a:rPr>
              <a:t>Ölheizung</a:t>
            </a:r>
            <a:endParaRPr lang="de-de" sz="2800" dirty="0"/>
          </a:p>
          <a:p>
            <a:pPr>
              <a:lnSpc>
                <a:spcPct val="150000"/>
              </a:lnSpc>
              <a:defRPr lang="de-de">
                <a:latin typeface="Arial" pitchFamily="2" charset="0"/>
                <a:ea typeface="DejaVu Sans" pitchFamily="2" charset="0"/>
                <a:cs typeface="DejaVu Sans" pitchFamily="2" charset="0"/>
              </a:defRPr>
            </a:pPr>
            <a:r>
              <a:rPr lang="de-de" sz="2800" b="1" dirty="0">
                <a:solidFill>
                  <a:srgbClr val="000000"/>
                </a:solidFill>
                <a:latin typeface="Calibri" pitchFamily="2" charset="0"/>
                <a:ea typeface="DejaVu Sans" pitchFamily="2" charset="0"/>
                <a:cs typeface="DejaVu Sans" pitchFamily="2" charset="0"/>
              </a:rPr>
              <a:t>Gasheizung</a:t>
            </a:r>
            <a:endParaRPr lang="de-de" sz="2800" dirty="0"/>
          </a:p>
          <a:p>
            <a:pPr>
              <a:lnSpc>
                <a:spcPct val="150000"/>
              </a:lnSpc>
              <a:defRPr lang="de-de">
                <a:latin typeface="Arial" pitchFamily="2" charset="0"/>
                <a:ea typeface="DejaVu Sans" pitchFamily="2" charset="0"/>
                <a:cs typeface="DejaVu Sans" pitchFamily="2" charset="0"/>
              </a:defRPr>
            </a:pPr>
            <a:r>
              <a:rPr lang="de-de" sz="2800" b="1" dirty="0">
                <a:solidFill>
                  <a:srgbClr val="000000"/>
                </a:solidFill>
                <a:latin typeface="Calibri" pitchFamily="2" charset="0"/>
                <a:ea typeface="DejaVu Sans" pitchFamily="2" charset="0"/>
                <a:cs typeface="DejaVu Sans" pitchFamily="2" charset="0"/>
              </a:rPr>
              <a:t>Elektroheizung</a:t>
            </a:r>
            <a:r>
              <a:rPr dirty="0"/>
              <a:t/>
            </a:r>
            <a:br>
              <a:rPr dirty="0"/>
            </a:br>
            <a:r>
              <a:rPr lang="de-de" sz="2800" b="1" dirty="0">
                <a:solidFill>
                  <a:srgbClr val="000000"/>
                </a:solidFill>
                <a:latin typeface="Calibri" pitchFamily="2" charset="0"/>
                <a:ea typeface="DejaVu Sans" pitchFamily="2" charset="0"/>
                <a:cs typeface="DejaVu Sans" pitchFamily="2" charset="0"/>
              </a:rPr>
              <a:t>Blockheizkraftwerk </a:t>
            </a:r>
            <a:r>
              <a:rPr lang="de-de" sz="2000" b="1" dirty="0">
                <a:solidFill>
                  <a:srgbClr val="000000"/>
                </a:solidFill>
                <a:latin typeface="Calibri" pitchFamily="2" charset="0"/>
                <a:ea typeface="DejaVu Sans" pitchFamily="2" charset="0"/>
                <a:cs typeface="DejaVu Sans" pitchFamily="2" charset="0"/>
              </a:rPr>
              <a:t>(BHKW)</a:t>
            </a:r>
            <a:r>
              <a:rPr dirty="0"/>
              <a:t/>
            </a:r>
            <a:br>
              <a:rPr dirty="0"/>
            </a:br>
            <a:r>
              <a:rPr lang="de-de" sz="2800" b="1" dirty="0">
                <a:solidFill>
                  <a:srgbClr val="FF0000"/>
                </a:solidFill>
                <a:latin typeface="Calibri" pitchFamily="2" charset="0"/>
                <a:ea typeface="DejaVu Sans" pitchFamily="2" charset="0"/>
                <a:cs typeface="DejaVu Sans" pitchFamily="2" charset="0"/>
              </a:rPr>
              <a:t>Wärmepumpe </a:t>
            </a:r>
            <a:r>
              <a:rPr dirty="0"/>
              <a:t/>
            </a:r>
            <a:br>
              <a:rPr dirty="0"/>
            </a:br>
            <a:r>
              <a:rPr lang="de-de" sz="2800" b="1" dirty="0">
                <a:solidFill>
                  <a:srgbClr val="000000"/>
                </a:solidFill>
                <a:latin typeface="Calibri" pitchFamily="2" charset="0"/>
                <a:ea typeface="DejaVu Sans" pitchFamily="2" charset="0"/>
                <a:cs typeface="DejaVu Sans" pitchFamily="2" charset="0"/>
              </a:rPr>
              <a:t>Fernwärme</a:t>
            </a:r>
            <a:endParaRPr lang="de-de" sz="2800" dirty="0"/>
          </a:p>
          <a:p>
            <a:pPr>
              <a:lnSpc>
                <a:spcPct val="150000"/>
              </a:lnSpc>
              <a:defRPr lang="de-de">
                <a:latin typeface="Arial" pitchFamily="2" charset="0"/>
                <a:ea typeface="DejaVu Sans" pitchFamily="2" charset="0"/>
                <a:cs typeface="DejaVu Sans" pitchFamily="2" charset="0"/>
              </a:defRPr>
            </a:pPr>
            <a:r>
              <a:rPr lang="de-de" sz="2800" b="1" dirty="0" err="1">
                <a:solidFill>
                  <a:srgbClr val="000000"/>
                </a:solidFill>
                <a:latin typeface="Calibri" pitchFamily="2" charset="0"/>
                <a:ea typeface="DejaVu Sans" pitchFamily="2" charset="0"/>
                <a:cs typeface="DejaVu Sans" pitchFamily="2" charset="0"/>
              </a:rPr>
              <a:t>Nahwärme</a:t>
            </a:r>
            <a:endParaRPr lang="de-de" sz="2800" dirty="0"/>
          </a:p>
          <a:p>
            <a:pPr>
              <a:lnSpc>
                <a:spcPct val="150000"/>
              </a:lnSpc>
              <a:defRPr lang="de-de">
                <a:latin typeface="Arial" pitchFamily="2" charset="0"/>
                <a:ea typeface="DejaVu Sans" pitchFamily="2" charset="0"/>
                <a:cs typeface="DejaVu Sans" pitchFamily="2" charset="0"/>
              </a:defRPr>
            </a:pPr>
            <a:r>
              <a:rPr lang="de-de" sz="2800" b="1" dirty="0">
                <a:solidFill>
                  <a:srgbClr val="000000"/>
                </a:solidFill>
                <a:latin typeface="Calibri" pitchFamily="2" charset="0"/>
                <a:ea typeface="DejaVu Sans" pitchFamily="2" charset="0"/>
                <a:cs typeface="DejaVu Sans" pitchFamily="2" charset="0"/>
              </a:rPr>
              <a:t>Pelletheizung       </a:t>
            </a:r>
            <a:endParaRPr lang="de-de" sz="2800" dirty="0"/>
          </a:p>
          <a:p>
            <a:pPr>
              <a:lnSpc>
                <a:spcPct val="150000"/>
              </a:lnSpc>
              <a:defRPr lang="de-de">
                <a:latin typeface="Arial" pitchFamily="2" charset="0"/>
                <a:ea typeface="DejaVu Sans" pitchFamily="2" charset="0"/>
                <a:cs typeface="DejaVu Sans" pitchFamily="2" charset="0"/>
              </a:defRPr>
            </a:pPr>
            <a:r>
              <a:rPr lang="de-de" sz="2800" b="1" dirty="0">
                <a:solidFill>
                  <a:srgbClr val="000000"/>
                </a:solidFill>
                <a:latin typeface="Calibri" pitchFamily="2" charset="0"/>
                <a:ea typeface="DejaVu Sans" pitchFamily="2" charset="0"/>
                <a:cs typeface="DejaVu Sans" pitchFamily="2" charset="0"/>
              </a:rPr>
              <a:t>Zusatzheizung</a:t>
            </a:r>
            <a:r>
              <a:rPr dirty="0"/>
              <a:t/>
            </a:r>
            <a:br>
              <a:rPr dirty="0"/>
            </a:br>
            <a:r>
              <a:rPr lang="de-de" sz="2800" b="1" dirty="0">
                <a:solidFill>
                  <a:srgbClr val="000000"/>
                </a:solidFill>
                <a:latin typeface="Calibri" pitchFamily="2" charset="0"/>
                <a:ea typeface="DejaVu Sans" pitchFamily="2" charset="0"/>
                <a:cs typeface="DejaVu Sans" pitchFamily="2" charset="0"/>
              </a:rPr>
              <a:t>autonome Alternativen</a:t>
            </a:r>
            <a:endParaRPr lang="de-de" sz="2800" dirty="0"/>
          </a:p>
        </p:txBody>
      </p:sp>
      <p:sp>
        <p:nvSpPr>
          <p:cNvPr id="7" name="Rechteck 6"/>
          <p:cNvSpPr>
            <a:extLst>
              <a:ext uri="smNativeData">
                <pr:smNativeData xmlns:pr="smNativeData" xmlns:p14="http://schemas.microsoft.com/office/powerpoint/2010/main" xmlns="" val="SMDATA_13_GlDnX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QAAtwkAAPARAABAJwAAECAAACYAAAAIAAAA//////////8="/>
              </a:ext>
            </a:extLst>
          </p:cNvSpPr>
          <p:nvPr/>
        </p:nvSpPr>
        <p:spPr>
          <a:xfrm>
            <a:off x="2945528" y="4482204"/>
            <a:ext cx="5922576" cy="2060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de-de"/>
            </a:pPr>
            <a:r>
              <a:rPr sz="1600" dirty="0"/>
              <a:t>Die Wärmepumpe entnimmt der Umwelt Energie und  transportiert sie auf höherem Temperaturniveau </a:t>
            </a:r>
            <a:r>
              <a:rPr sz="1600" dirty="0" smtClean="0"/>
              <a:t>ins </a:t>
            </a:r>
            <a:r>
              <a:rPr sz="1600" dirty="0"/>
              <a:t>Haus.</a:t>
            </a:r>
          </a:p>
          <a:p>
            <a:pPr>
              <a:defRPr lang="de-de"/>
            </a:pPr>
            <a:endParaRPr sz="1600" dirty="0"/>
          </a:p>
          <a:p>
            <a:pPr>
              <a:defRPr lang="de-de"/>
            </a:pPr>
            <a:r>
              <a:rPr sz="1600" dirty="0"/>
              <a:t>Dazu wird der Wärmepumpe elektrische Leistung für den Antrieb des Verdichters zugeführt. </a:t>
            </a:r>
          </a:p>
          <a:p>
            <a:pPr>
              <a:defRPr lang="de-de"/>
            </a:pPr>
            <a:endParaRPr sz="1600" dirty="0"/>
          </a:p>
          <a:p>
            <a:pPr>
              <a:defRPr lang="de-de"/>
            </a:pPr>
            <a:r>
              <a:rPr sz="1600" dirty="0"/>
              <a:t>Die Umweltwärme und elektr. Energie steht zur Heizung  zur Verfügung.</a:t>
            </a:r>
          </a:p>
        </p:txBody>
      </p:sp>
      <p:sp>
        <p:nvSpPr>
          <p:cNvPr id="10" name="CustomShape 2"/>
          <p:cNvSpPr>
            <a:extLst>
              <a:ext uri="smNativeData">
                <pr:smNativeData xmlns:pr="smNativeData" xmlns:p14="http://schemas.microsoft.com/office/powerpoint/2010/main" xmlns="" val="SMDATA_13_GlDnXhMAAAAlAAAAZAAAAE0AAAAAjgAAAEcAAACOAAAARwAAAAAAAAAAAAAAAAAAAAEAAABQAAAAAAAAAAAA4D8AAAAAAADgPwAAAAAAAOA/AAAAAAAA4D8AAAAAAADgPwAAAAAAAOA/AAAAAAAA4D8AAAAAAADgPwAAAAAAAOA/AAAAAAAA4D8CAAAAjAAAAAEAAAAAAAAAktBQ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AcZeAMAAAAEAAAAAAAAAAAAAAAAAAAAAAAAAAeAAAAaAAAAAAAAAAAAAAAAAAAAAAAAAAAAAAAECcAABAnAAAAAAAAAAAAAAAAAAAAAAAAAAAAAAAAAAAAAAAAAAAAABQAAAAAAAAAwMD/AAAAAABkAAAAMgAAAAAAAABkAAAAAAAAAH9/fwAKAAAAHwAAAFQAAACS0FAA////AQAAAAAAAAAAAAAAAAAAAAAAAAAAAAAAAAAAAAAAAAAAAAAAAn9/fwDn5uYDzMzMAMDA/wB/f38AAAAAAAAAAAAAAAAAAAAAAAAAAAAhAAAAGAAAABQAAABCCwAAAAAAADosAABOBAAAECAAACYAAAAIAAAA//////////8="/>
              </a:ext>
            </a:extLst>
          </p:cNvSpPr>
          <p:nvPr/>
        </p:nvSpPr>
        <p:spPr>
          <a:xfrm>
            <a:off x="1830070" y="0"/>
            <a:ext cx="5359400" cy="47815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0170" tIns="45085" rIns="90170" bIns="45085" numCol="1" spcCol="215900" anchor="t"/>
          <a:lstStyle/>
          <a:p>
            <a:pPr algn="ctr">
              <a:lnSpc>
                <a:spcPct val="100000"/>
              </a:lnSpc>
              <a:defRPr lang="de-de">
                <a:latin typeface="Arial" pitchFamily="2" charset="0"/>
                <a:ea typeface="DejaVu Sans" pitchFamily="2" charset="0"/>
                <a:cs typeface="DejaVu Sans" pitchFamily="2" charset="0"/>
              </a:defRPr>
            </a:pPr>
            <a:r>
              <a:rPr lang="de-de" sz="2000" b="1" dirty="0">
                <a:solidFill>
                  <a:srgbClr val="000000"/>
                </a:solidFill>
                <a:latin typeface="Calibri" pitchFamily="2" charset="0"/>
                <a:ea typeface="DejaVu Sans" pitchFamily="2" charset="0"/>
                <a:cs typeface="DejaVu Sans" pitchFamily="2" charset="0"/>
              </a:rPr>
              <a:t>Betrachtete Heizungsanlagen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5528" y="702945"/>
            <a:ext cx="5922576" cy="360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57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181080" y="336600"/>
            <a:ext cx="8240040" cy="648684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Ölheizung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Gasheizung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Elektroheizung</a:t>
            </a:r>
            <a:r>
              <a:t/>
            </a:r>
            <a:br/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Blockheizkraftwerk </a:t>
            </a:r>
            <a:r>
              <a:rPr lang="de-DE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(BHKW)</a:t>
            </a:r>
            <a:r>
              <a:t/>
            </a:r>
            <a:br/>
            <a:r>
              <a:rPr lang="de-DE" sz="2800" b="1" strike="noStrike" spc="-1">
                <a:solidFill>
                  <a:srgbClr val="FF0000"/>
                </a:solidFill>
                <a:latin typeface="Calibri"/>
                <a:ea typeface="DejaVu Sans"/>
              </a:rPr>
              <a:t>Wärmepumpe </a:t>
            </a:r>
            <a:r>
              <a:t/>
            </a:r>
            <a:br/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Fernwärme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Nahwärme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Pelletheizung       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Zusatzheizung</a:t>
            </a:r>
            <a:r>
              <a:t/>
            </a:r>
            <a:br/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autonome Alternativen</a:t>
            </a:r>
            <a:endParaRPr lang="de-DE" sz="2800" b="0" strike="noStrike" spc="-1">
              <a:latin typeface="Arial"/>
            </a:endParaRPr>
          </a:p>
        </p:txBody>
      </p:sp>
      <p:pic>
        <p:nvPicPr>
          <p:cNvPr id="399" name="Grafik 2"/>
          <p:cNvPicPr/>
          <p:nvPr/>
        </p:nvPicPr>
        <p:blipFill>
          <a:blip r:embed="rId2"/>
          <a:stretch/>
        </p:blipFill>
        <p:spPr>
          <a:xfrm>
            <a:off x="4750560" y="477000"/>
            <a:ext cx="3916440" cy="3883320"/>
          </a:xfrm>
          <a:prstGeom prst="rect">
            <a:avLst/>
          </a:prstGeom>
          <a:ln>
            <a:noFill/>
          </a:ln>
        </p:spPr>
      </p:pic>
      <p:sp>
        <p:nvSpPr>
          <p:cNvPr id="400" name="CustomShape 2"/>
          <p:cNvSpPr/>
          <p:nvPr/>
        </p:nvSpPr>
        <p:spPr>
          <a:xfrm>
            <a:off x="4750560" y="4334040"/>
            <a:ext cx="3916440" cy="243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6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Heizsystem mit</a:t>
            </a:r>
            <a:r>
              <a:rPr lang="de-DE" sz="1600" b="1" spc="-1" dirty="0">
                <a:latin typeface="Arial"/>
              </a:rPr>
              <a:t> </a:t>
            </a:r>
            <a:r>
              <a:rPr lang="de-DE" sz="16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steigender </a:t>
            </a:r>
            <a:r>
              <a:rPr lang="de-DE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Effizienz </a:t>
            </a:r>
            <a:r>
              <a:rPr lang="de-DE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durch Zunahme </a:t>
            </a:r>
            <a:r>
              <a:rPr lang="de-DE" sz="1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des regenerativ erzeugten Stroms (</a:t>
            </a:r>
            <a:r>
              <a:rPr lang="de-DE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Primärenergiefaktor sinkt weiter) </a:t>
            </a:r>
            <a:endParaRPr lang="de-DE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Voraussetzungen für Wärmepumpe und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Gebäude müssen beachten werden.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Problematischer bei Altbauten</a:t>
            </a:r>
            <a:endParaRPr lang="de-DE" sz="1800" b="0" strike="noStrike" spc="-1" dirty="0">
              <a:latin typeface="Arial"/>
            </a:endParaRPr>
          </a:p>
        </p:txBody>
      </p:sp>
      <p:sp>
        <p:nvSpPr>
          <p:cNvPr id="401" name="CustomShape 3"/>
          <p:cNvSpPr/>
          <p:nvPr/>
        </p:nvSpPr>
        <p:spPr>
          <a:xfrm>
            <a:off x="1830240" y="0"/>
            <a:ext cx="5358960" cy="477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Betrachtete Heizungsanlagen</a:t>
            </a:r>
            <a:endParaRPr lang="de-DE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"/>
          <p:cNvSpPr/>
          <p:nvPr/>
        </p:nvSpPr>
        <p:spPr>
          <a:xfrm>
            <a:off x="3226344" y="65197"/>
            <a:ext cx="286236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Wärmepumpe</a:t>
            </a:r>
            <a:endParaRPr lang="de-DE" sz="2400" b="0" strike="noStrike" spc="-1" dirty="0">
              <a:latin typeface="Arial"/>
            </a:endParaRPr>
          </a:p>
        </p:txBody>
      </p:sp>
      <p:sp>
        <p:nvSpPr>
          <p:cNvPr id="419" name="CustomShape 2"/>
          <p:cNvSpPr/>
          <p:nvPr/>
        </p:nvSpPr>
        <p:spPr>
          <a:xfrm>
            <a:off x="261924" y="593135"/>
            <a:ext cx="8791200" cy="38369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Arten für Wärmeentnahme: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de-DE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Tiefenbohrung:  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80-100m, kritisch, nicht überall erlaubt, Kosten!  Höchste Effizienz</a:t>
            </a:r>
            <a:endParaRPr lang="de-DE" sz="1800" b="0" strike="noStrike" spc="-1" dirty="0">
              <a:latin typeface="Aria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de-DE" sz="18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de-DE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Erdwärmen: 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Soleleitungen in z.B. 3m Tiefe, Grundstücksfläche muss groß genug sein,				                                                 mittlere Effizienz</a:t>
            </a:r>
            <a:endParaRPr lang="de-DE" sz="18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de-DE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Wasser/Wasser WP: 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 Brunnen nötig, Langzeiteffekte?</a:t>
            </a:r>
            <a:endParaRPr lang="de-DE" sz="1800" b="0" strike="noStrike" spc="-1" dirty="0">
              <a:latin typeface="Aria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de-DE" sz="18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de-DE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Luft/Wasser WP: 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holt die Wärme aus der Luft, geringere Effizienz, aber kostengünstig</a:t>
            </a:r>
            <a:r>
              <a:rPr dirty="0"/>
              <a:t/>
            </a:r>
            <a:br>
              <a:rPr dirty="0"/>
            </a:b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	   auch aufgrund steigender Temperaturen zunehmend 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attraktiv</a:t>
            </a: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de-DE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Kombi PV/Solarthermie</a:t>
            </a:r>
            <a:br>
              <a:rPr lang="de-DE" b="1" spc="-1" dirty="0" smtClean="0">
                <a:solidFill>
                  <a:srgbClr val="000000"/>
                </a:solidFill>
                <a:latin typeface="Calibri"/>
                <a:ea typeface="DejaVu Sans"/>
              </a:rPr>
            </a:br>
            <a:r>
              <a:rPr lang="de-DE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/>
            </a:r>
            <a:br>
              <a:rPr lang="de-DE" b="1" spc="-1" dirty="0" smtClean="0">
                <a:solidFill>
                  <a:srgbClr val="000000"/>
                </a:solidFill>
                <a:latin typeface="Calibri"/>
                <a:ea typeface="DejaVu Sans"/>
              </a:rPr>
            </a:br>
            <a:r>
              <a:rPr lang="de-DE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/>
            </a:r>
            <a:br>
              <a:rPr lang="de-DE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</a:br>
            <a:endParaRPr lang="de-DE" sz="1800" b="0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endParaRPr lang="de-DE" sz="1800" b="0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endParaRPr lang="de-DE" sz="1800" b="0" strike="noStrike" spc="-1" dirty="0">
              <a:latin typeface="Arial"/>
            </a:endParaRPr>
          </a:p>
        </p:txBody>
      </p:sp>
      <p:sp>
        <p:nvSpPr>
          <p:cNvPr id="420" name="CustomShape 3"/>
          <p:cNvSpPr/>
          <p:nvPr/>
        </p:nvSpPr>
        <p:spPr>
          <a:xfrm>
            <a:off x="126187" y="4584911"/>
            <a:ext cx="884196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Gesamt-Effizienz wird über Jahresarbeitszahl </a:t>
            </a:r>
            <a:r>
              <a:rPr lang="de-DE" sz="18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JAZ</a:t>
            </a:r>
            <a:r>
              <a:rPr lang="de-DE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gemessen, gibt das Verhältnis der erzielten Wärmemenge zum Stromverbrauch an, 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sollte 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über 3 Jahre 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gemittelt werden</a:t>
            </a:r>
          </a:p>
          <a:p>
            <a:pPr>
              <a:lnSpc>
                <a:spcPct val="100000"/>
              </a:lnSpc>
            </a:pPr>
            <a:r>
              <a:rPr lang="de-DE" spc="-1" dirty="0" smtClean="0">
                <a:solidFill>
                  <a:srgbClr val="FF0000"/>
                </a:solidFill>
                <a:latin typeface="Calibri"/>
                <a:ea typeface="DejaVu Sans"/>
              </a:rPr>
              <a:t>JAZ</a:t>
            </a:r>
            <a:r>
              <a:rPr lang="de-DE" spc="-1" dirty="0" smtClean="0">
                <a:solidFill>
                  <a:srgbClr val="000000"/>
                </a:solidFill>
                <a:latin typeface="Calibri"/>
                <a:ea typeface="DejaVu Sans"/>
              </a:rPr>
              <a:t> nach DIN ist ungenügend aussagekräftig</a:t>
            </a:r>
            <a:endParaRPr lang="de-DE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1" strike="noStrike" spc="-1" dirty="0" smtClean="0">
              <a:solidFill>
                <a:srgbClr val="FF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de-DE" sz="1800" b="1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entscheidend</a:t>
            </a:r>
            <a:r>
              <a:rPr lang="de-DE" sz="18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: </a:t>
            </a:r>
            <a:r>
              <a:rPr lang="de-DE" sz="1800" b="1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vor </a:t>
            </a:r>
            <a:r>
              <a:rPr lang="de-DE" sz="18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dem Kauf </a:t>
            </a:r>
            <a:r>
              <a:rPr lang="de-DE" sz="1800" b="1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garantieren lassen </a:t>
            </a:r>
            <a:r>
              <a:rPr lang="de-DE" sz="18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(Luft/Wasser z.B. ≥3,5)  !!!!</a:t>
            </a:r>
            <a:endParaRPr lang="de-DE" sz="1800" b="0" strike="noStrike" spc="-1" dirty="0">
              <a:latin typeface="Arial"/>
            </a:endParaRPr>
          </a:p>
        </p:txBody>
      </p:sp>
      <p:sp>
        <p:nvSpPr>
          <p:cNvPr id="421" name="CustomShape 4"/>
          <p:cNvSpPr/>
          <p:nvPr/>
        </p:nvSpPr>
        <p:spPr>
          <a:xfrm>
            <a:off x="763697" y="6109138"/>
            <a:ext cx="6359760" cy="4099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pc="-1" dirty="0" smtClean="0">
                <a:solidFill>
                  <a:srgbClr val="000000"/>
                </a:solidFill>
                <a:latin typeface="Calibri"/>
                <a:ea typeface="DejaVu Sans"/>
              </a:rPr>
              <a:t>bei Tests 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sehr 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große 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Streubreite 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bei der JAZ:   2,5  bis 5</a:t>
            </a:r>
            <a:endParaRPr lang="de-DE" sz="1800" b="0" strike="noStrike" spc="-1" dirty="0">
              <a:latin typeface="Arial"/>
            </a:endParaRPr>
          </a:p>
        </p:txBody>
      </p:sp>
      <p:pic>
        <p:nvPicPr>
          <p:cNvPr id="6" name="Grafik 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4359" y="3457578"/>
            <a:ext cx="2349360" cy="821520"/>
          </a:xfrm>
          <a:prstGeom prst="rect">
            <a:avLst/>
          </a:prstGeom>
          <a:ln>
            <a:noFill/>
          </a:ln>
        </p:spPr>
      </p:pic>
      <p:sp>
        <p:nvSpPr>
          <p:cNvPr id="7" name="CustomShape 9"/>
          <p:cNvSpPr/>
          <p:nvPr/>
        </p:nvSpPr>
        <p:spPr>
          <a:xfrm>
            <a:off x="4770689" y="3775278"/>
            <a:ext cx="391680" cy="1861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Textfeld 1"/>
          <p:cNvSpPr txBox="1"/>
          <p:nvPr/>
        </p:nvSpPr>
        <p:spPr>
          <a:xfrm>
            <a:off x="2948152" y="3657600"/>
            <a:ext cx="121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Consolar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524000" y="190500"/>
            <a:ext cx="6172200" cy="43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3000"/>
              </a:lnSpc>
              <a:spcBef>
                <a:spcPts val="1500"/>
              </a:spcBef>
            </a:pPr>
            <a:r>
              <a:rPr lang="en-GB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Wärmequelle</a:t>
            </a:r>
            <a:r>
              <a:rPr lang="en-GB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Luft</a:t>
            </a:r>
            <a:r>
              <a:rPr lang="en-GB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    </a:t>
            </a:r>
            <a:r>
              <a:rPr lang="en-GB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Luft</a:t>
            </a:r>
            <a:r>
              <a:rPr lang="en-GB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 / </a:t>
            </a:r>
            <a:r>
              <a:rPr lang="en-GB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Wasser</a:t>
            </a:r>
            <a:r>
              <a:rPr lang="en-GB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 WP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81000" y="1371600"/>
            <a:ext cx="2514600" cy="161255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3000"/>
              </a:lnSpc>
              <a:spcBef>
                <a:spcPts val="875"/>
              </a:spcBef>
            </a:pPr>
            <a:r>
              <a:rPr lang="en-GB" altLang="de-DE" sz="1400" b="1" dirty="0" err="1">
                <a:solidFill>
                  <a:srgbClr val="3333CC"/>
                </a:solidFill>
                <a:latin typeface="Arial" panose="020B0604020202020204" pitchFamily="34" charset="0"/>
              </a:rPr>
              <a:t>Vorteile</a:t>
            </a:r>
            <a:r>
              <a:rPr lang="en-GB" altLang="de-DE" sz="1400" b="1" dirty="0">
                <a:solidFill>
                  <a:srgbClr val="3333CC"/>
                </a:solidFill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93000"/>
              </a:lnSpc>
              <a:spcBef>
                <a:spcPts val="875"/>
              </a:spcBef>
            </a:pPr>
            <a:r>
              <a:rPr lang="en-GB" altLang="de-DE" sz="1400" b="1" dirty="0" err="1">
                <a:latin typeface="Arial" panose="020B0604020202020204" pitchFamily="34" charset="0"/>
              </a:rPr>
              <a:t>Leicht</a:t>
            </a:r>
            <a:r>
              <a:rPr lang="en-GB" altLang="de-DE" sz="1400" b="1" dirty="0">
                <a:latin typeface="Arial" panose="020B0604020202020204" pitchFamily="34" charset="0"/>
              </a:rPr>
              <a:t> </a:t>
            </a:r>
            <a:r>
              <a:rPr lang="en-GB" altLang="de-DE" sz="1400" b="1" dirty="0" err="1">
                <a:latin typeface="Arial" panose="020B0604020202020204" pitchFamily="34" charset="0"/>
              </a:rPr>
              <a:t>zu</a:t>
            </a:r>
            <a:r>
              <a:rPr lang="en-GB" altLang="de-DE" sz="1400" b="1" dirty="0">
                <a:latin typeface="Arial" panose="020B0604020202020204" pitchFamily="34" charset="0"/>
              </a:rPr>
              <a:t> </a:t>
            </a:r>
            <a:r>
              <a:rPr lang="en-GB" altLang="de-DE" sz="1400" b="1" dirty="0" err="1">
                <a:latin typeface="Arial" panose="020B0604020202020204" pitchFamily="34" charset="0"/>
              </a:rPr>
              <a:t>installieren</a:t>
            </a:r>
            <a:r>
              <a:rPr lang="en-GB" altLang="de-DE" sz="1400" b="1" dirty="0">
                <a:latin typeface="Arial" panose="020B0604020202020204" pitchFamily="34" charset="0"/>
              </a:rPr>
              <a:t>,</a:t>
            </a:r>
            <a:br>
              <a:rPr lang="en-GB" altLang="de-DE" sz="1400" b="1" dirty="0">
                <a:latin typeface="Arial" panose="020B0604020202020204" pitchFamily="34" charset="0"/>
              </a:rPr>
            </a:br>
            <a:r>
              <a:rPr lang="en-GB" altLang="de-DE" sz="1400" b="1" dirty="0" err="1">
                <a:latin typeface="Arial" panose="020B0604020202020204" pitchFamily="34" charset="0"/>
              </a:rPr>
              <a:t>keine</a:t>
            </a:r>
            <a:r>
              <a:rPr lang="en-GB" altLang="de-DE" sz="1400" b="1" dirty="0">
                <a:latin typeface="Arial" panose="020B0604020202020204" pitchFamily="34" charset="0"/>
              </a:rPr>
              <a:t> </a:t>
            </a:r>
            <a:r>
              <a:rPr lang="en-GB" altLang="de-DE" sz="1400" b="1" dirty="0" err="1">
                <a:latin typeface="Arial" panose="020B0604020202020204" pitchFamily="34" charset="0"/>
              </a:rPr>
              <a:t>Grabungsarbeiten</a:t>
            </a:r>
            <a:r>
              <a:rPr lang="en-GB" altLang="de-DE" sz="1400" b="1" dirty="0">
                <a:latin typeface="Arial" panose="020B0604020202020204" pitchFamily="34" charset="0"/>
              </a:rPr>
              <a:t>,</a:t>
            </a:r>
            <a:br>
              <a:rPr lang="en-GB" altLang="de-DE" sz="1400" b="1" dirty="0">
                <a:latin typeface="Arial" panose="020B0604020202020204" pitchFamily="34" charset="0"/>
              </a:rPr>
            </a:br>
            <a:r>
              <a:rPr lang="en-GB" altLang="de-DE" sz="1400" b="1" dirty="0" err="1">
                <a:latin typeface="Arial" panose="020B0604020202020204" pitchFamily="34" charset="0"/>
              </a:rPr>
              <a:t>kostengünstig</a:t>
            </a:r>
            <a:r>
              <a:rPr lang="en-GB" altLang="de-DE" sz="1400" b="1" dirty="0">
                <a:latin typeface="Arial" panose="020B0604020202020204" pitchFamily="34" charset="0"/>
              </a:rPr>
              <a:t>,</a:t>
            </a:r>
            <a:br>
              <a:rPr lang="en-GB" altLang="de-DE" sz="1400" b="1" dirty="0">
                <a:latin typeface="Arial" panose="020B0604020202020204" pitchFamily="34" charset="0"/>
              </a:rPr>
            </a:br>
            <a:r>
              <a:rPr lang="en-GB" altLang="de-DE" sz="1400" b="1" dirty="0" err="1">
                <a:latin typeface="Arial" panose="020B0604020202020204" pitchFamily="34" charset="0"/>
              </a:rPr>
              <a:t>platzsparend</a:t>
            </a:r>
            <a:r>
              <a:rPr lang="en-GB" altLang="de-DE" sz="1400" b="1" dirty="0">
                <a:latin typeface="Arial" panose="020B0604020202020204" pitchFamily="34" charset="0"/>
              </a:rPr>
              <a:t>,</a:t>
            </a:r>
            <a:br>
              <a:rPr lang="en-GB" altLang="de-DE" sz="1400" b="1" dirty="0">
                <a:latin typeface="Arial" panose="020B0604020202020204" pitchFamily="34" charset="0"/>
              </a:rPr>
            </a:br>
            <a:r>
              <a:rPr lang="en-GB" altLang="de-DE" sz="1400" b="1" dirty="0" err="1">
                <a:latin typeface="Arial" panose="020B0604020202020204" pitchFamily="34" charset="0"/>
              </a:rPr>
              <a:t>Für</a:t>
            </a:r>
            <a:r>
              <a:rPr lang="en-GB" altLang="de-DE" sz="1400" b="1" dirty="0">
                <a:latin typeface="Arial" panose="020B0604020202020204" pitchFamily="34" charset="0"/>
              </a:rPr>
              <a:t> </a:t>
            </a:r>
            <a:r>
              <a:rPr lang="en-GB" altLang="de-DE" sz="1400" b="1" dirty="0" err="1">
                <a:latin typeface="Arial" panose="020B0604020202020204" pitchFamily="34" charset="0"/>
              </a:rPr>
              <a:t>Neu</a:t>
            </a:r>
            <a:r>
              <a:rPr lang="en-GB" altLang="de-DE" sz="1400" b="1" dirty="0">
                <a:latin typeface="Arial" panose="020B0604020202020204" pitchFamily="34" charset="0"/>
              </a:rPr>
              <a:t>- u. </a:t>
            </a:r>
            <a:r>
              <a:rPr lang="en-GB" altLang="de-DE" sz="1400" b="1" dirty="0" err="1">
                <a:latin typeface="Arial" panose="020B0604020202020204" pitchFamily="34" charset="0"/>
              </a:rPr>
              <a:t>Altbauten</a:t>
            </a:r>
            <a:r>
              <a:rPr lang="en-GB" altLang="de-DE" sz="1400" b="1" dirty="0">
                <a:latin typeface="Arial" panose="020B0604020202020204" pitchFamily="34" charset="0"/>
              </a:rPr>
              <a:t> </a:t>
            </a:r>
            <a:r>
              <a:rPr lang="de-DE" altLang="de-DE" sz="1400" b="1" dirty="0" smtClean="0">
                <a:latin typeface="Arial" panose="020B0604020202020204" pitchFamily="34" charset="0"/>
              </a:rPr>
              <a:t>einsetzbar</a:t>
            </a:r>
            <a:endParaRPr lang="en-GB" altLang="de-DE" sz="1400" b="1" dirty="0">
              <a:latin typeface="Arial" panose="020B0604020202020204" pitchFamily="34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81000" y="3429000"/>
            <a:ext cx="2514600" cy="2128725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3000"/>
              </a:lnSpc>
              <a:spcBef>
                <a:spcPts val="875"/>
              </a:spcBef>
            </a:pPr>
            <a:r>
              <a:rPr lang="en-GB" altLang="de-DE" sz="1400" b="1" dirty="0" err="1">
                <a:solidFill>
                  <a:srgbClr val="3333CC"/>
                </a:solidFill>
                <a:latin typeface="Arial" panose="020B0604020202020204" pitchFamily="34" charset="0"/>
              </a:rPr>
              <a:t>Nachteile</a:t>
            </a:r>
            <a:r>
              <a:rPr lang="en-GB" altLang="de-DE" sz="1400" b="1" dirty="0">
                <a:solidFill>
                  <a:srgbClr val="3333CC"/>
                </a:solidFill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93000"/>
              </a:lnSpc>
              <a:spcBef>
                <a:spcPts val="875"/>
              </a:spcBef>
            </a:pPr>
            <a:r>
              <a:rPr lang="en-GB" altLang="de-DE" sz="1400" b="1" dirty="0" err="1" smtClean="0">
                <a:latin typeface="Arial" panose="020B0604020202020204" pitchFamily="34" charset="0"/>
              </a:rPr>
              <a:t>i.A</a:t>
            </a:r>
            <a:r>
              <a:rPr lang="en-GB" altLang="de-DE" sz="1400" b="1" dirty="0" smtClean="0">
                <a:latin typeface="Arial" panose="020B0604020202020204" pitchFamily="34" charset="0"/>
              </a:rPr>
              <a:t>. </a:t>
            </a:r>
            <a:r>
              <a:rPr lang="en-GB" altLang="de-DE" sz="1400" b="1" dirty="0" err="1" smtClean="0">
                <a:latin typeface="Arial" panose="020B0604020202020204" pitchFamily="34" charset="0"/>
              </a:rPr>
              <a:t>Schlechtere</a:t>
            </a:r>
            <a:r>
              <a:rPr lang="en-GB" altLang="de-DE" sz="1400" b="1" dirty="0" smtClean="0">
                <a:latin typeface="Arial" panose="020B0604020202020204" pitchFamily="34" charset="0"/>
              </a:rPr>
              <a:t> </a:t>
            </a:r>
            <a:r>
              <a:rPr lang="en-GB" altLang="de-DE" sz="1400" b="1" dirty="0" err="1">
                <a:latin typeface="Arial" panose="020B0604020202020204" pitchFamily="34" charset="0"/>
              </a:rPr>
              <a:t>Effizienz</a:t>
            </a:r>
            <a:r>
              <a:rPr lang="en-GB" altLang="de-DE" sz="1400" b="1" dirty="0">
                <a:latin typeface="Arial" panose="020B0604020202020204" pitchFamily="34" charset="0"/>
              </a:rPr>
              <a:t>,</a:t>
            </a:r>
            <a:br>
              <a:rPr lang="en-GB" altLang="de-DE" sz="1400" b="1" dirty="0">
                <a:latin typeface="Arial" panose="020B0604020202020204" pitchFamily="34" charset="0"/>
              </a:rPr>
            </a:br>
            <a:r>
              <a:rPr lang="en-GB" altLang="de-DE" sz="1400" b="1" dirty="0" err="1">
                <a:latin typeface="Arial" panose="020B0604020202020204" pitchFamily="34" charset="0"/>
              </a:rPr>
              <a:t>d.h</a:t>
            </a:r>
            <a:r>
              <a:rPr lang="en-GB" altLang="de-DE" sz="1400" b="1" dirty="0">
                <a:latin typeface="Arial" panose="020B0604020202020204" pitchFamily="34" charset="0"/>
              </a:rPr>
              <a:t>. </a:t>
            </a:r>
            <a:r>
              <a:rPr lang="en-GB" altLang="de-DE" sz="1400" b="1" dirty="0" err="1" smtClean="0">
                <a:latin typeface="Arial" panose="020B0604020202020204" pitchFamily="34" charset="0"/>
              </a:rPr>
              <a:t>höherer</a:t>
            </a:r>
            <a:r>
              <a:rPr lang="en-GB" altLang="de-DE" sz="1400" b="1" dirty="0" smtClean="0">
                <a:latin typeface="Arial" panose="020B0604020202020204" pitchFamily="34" charset="0"/>
              </a:rPr>
              <a:t> </a:t>
            </a:r>
            <a:r>
              <a:rPr lang="en-GB" altLang="de-DE" sz="1400" b="1" dirty="0" err="1" smtClean="0">
                <a:latin typeface="Arial" panose="020B0604020202020204" pitchFamily="34" charset="0"/>
              </a:rPr>
              <a:t>Stromverbrauch</a:t>
            </a:r>
            <a:r>
              <a:rPr lang="en-GB" altLang="de-DE" sz="1400" b="1" dirty="0">
                <a:latin typeface="Arial" panose="020B0604020202020204" pitchFamily="34" charset="0"/>
              </a:rPr>
              <a:t>,</a:t>
            </a:r>
            <a:br>
              <a:rPr lang="en-GB" altLang="de-DE" sz="1400" b="1" dirty="0">
                <a:latin typeface="Arial" panose="020B0604020202020204" pitchFamily="34" charset="0"/>
              </a:rPr>
            </a:br>
            <a:r>
              <a:rPr lang="en-GB" altLang="de-DE" sz="1400" b="1" dirty="0">
                <a:latin typeface="Arial" panose="020B0604020202020204" pitchFamily="34" charset="0"/>
              </a:rPr>
              <a:t/>
            </a:r>
            <a:br>
              <a:rPr lang="en-GB" altLang="de-DE" sz="1400" b="1" dirty="0">
                <a:latin typeface="Arial" panose="020B0604020202020204" pitchFamily="34" charset="0"/>
              </a:rPr>
            </a:br>
            <a:r>
              <a:rPr lang="en-GB" altLang="de-DE" sz="1400" b="1" dirty="0" err="1" smtClean="0">
                <a:latin typeface="Arial" panose="020B0604020202020204" pitchFamily="34" charset="0"/>
              </a:rPr>
              <a:t>u.U</a:t>
            </a:r>
            <a:r>
              <a:rPr lang="en-GB" altLang="de-DE" sz="1400" b="1" dirty="0" smtClean="0">
                <a:latin typeface="Arial" panose="020B0604020202020204" pitchFamily="34" charset="0"/>
              </a:rPr>
              <a:t>. </a:t>
            </a:r>
            <a:r>
              <a:rPr lang="en-GB" altLang="de-DE" sz="1400" b="1" dirty="0" err="1">
                <a:latin typeface="Arial" panose="020B0604020202020204" pitchFamily="34" charset="0"/>
              </a:rPr>
              <a:t>elektr</a:t>
            </a:r>
            <a:r>
              <a:rPr lang="en-GB" altLang="de-DE" sz="1400" b="1" dirty="0">
                <a:latin typeface="Arial" panose="020B0604020202020204" pitchFamily="34" charset="0"/>
              </a:rPr>
              <a:t>. </a:t>
            </a:r>
            <a:r>
              <a:rPr lang="en-GB" altLang="de-DE" sz="1400" b="1" dirty="0" err="1">
                <a:latin typeface="Arial" panose="020B0604020202020204" pitchFamily="34" charset="0"/>
              </a:rPr>
              <a:t>Nachheizen</a:t>
            </a:r>
            <a:r>
              <a:rPr lang="en-GB" altLang="de-DE" sz="1400" b="1" dirty="0">
                <a:latin typeface="Arial" panose="020B0604020202020204" pitchFamily="34" charset="0"/>
              </a:rPr>
              <a:t> u. </a:t>
            </a:r>
            <a:r>
              <a:rPr lang="en-GB" altLang="de-DE" sz="1400" b="1" dirty="0" err="1">
                <a:latin typeface="Arial" panose="020B0604020202020204" pitchFamily="34" charset="0"/>
              </a:rPr>
              <a:t>Parallelbetrieb</a:t>
            </a:r>
            <a:r>
              <a:rPr lang="en-GB" altLang="de-DE" sz="1400" b="1" dirty="0">
                <a:latin typeface="Arial" panose="020B0604020202020204" pitchFamily="34" charset="0"/>
              </a:rPr>
              <a:t> </a:t>
            </a:r>
            <a:r>
              <a:rPr lang="en-GB" altLang="de-DE" sz="1400" b="1" dirty="0" err="1">
                <a:latin typeface="Arial" panose="020B0604020202020204" pitchFamily="34" charset="0"/>
              </a:rPr>
              <a:t>nötig</a:t>
            </a:r>
            <a:r>
              <a:rPr lang="en-GB" altLang="de-DE" sz="1400" b="1" dirty="0">
                <a:latin typeface="Arial" panose="020B0604020202020204" pitchFamily="34" charset="0"/>
              </a:rPr>
              <a:t>,</a:t>
            </a:r>
          </a:p>
          <a:p>
            <a:pPr>
              <a:lnSpc>
                <a:spcPct val="93000"/>
              </a:lnSpc>
              <a:spcBef>
                <a:spcPts val="875"/>
              </a:spcBef>
            </a:pPr>
            <a:r>
              <a:rPr lang="en-GB" altLang="de-DE" sz="1400" b="1" dirty="0">
                <a:latin typeface="Arial" panose="020B0604020202020204" pitchFamily="34" charset="0"/>
              </a:rPr>
              <a:t/>
            </a:r>
            <a:br>
              <a:rPr lang="en-GB" altLang="de-DE" sz="1400" b="1" dirty="0">
                <a:latin typeface="Arial" panose="020B0604020202020204" pitchFamily="34" charset="0"/>
              </a:rPr>
            </a:br>
            <a:r>
              <a:rPr lang="en-GB" altLang="de-DE" sz="1400" b="1" dirty="0" err="1" smtClean="0">
                <a:latin typeface="Arial" panose="020B0604020202020204" pitchFamily="34" charset="0"/>
              </a:rPr>
              <a:t>Schallemission</a:t>
            </a:r>
            <a:r>
              <a:rPr lang="en-GB" altLang="de-DE" sz="1400" b="1" dirty="0" smtClean="0">
                <a:latin typeface="Arial" panose="020B0604020202020204" pitchFamily="34" charset="0"/>
              </a:rPr>
              <a:t> </a:t>
            </a:r>
            <a:r>
              <a:rPr lang="en-GB" altLang="de-DE" sz="1400" b="1" dirty="0" err="1" smtClean="0">
                <a:latin typeface="Arial" panose="020B0604020202020204" pitchFamily="34" charset="0"/>
              </a:rPr>
              <a:t>beachten</a:t>
            </a:r>
            <a:endParaRPr lang="en-GB" altLang="de-DE" sz="1400" b="1" dirty="0">
              <a:latin typeface="Arial" panose="020B0604020202020204" pitchFamily="34" charset="0"/>
            </a:endParaRPr>
          </a:p>
        </p:txBody>
      </p:sp>
      <p:grpSp>
        <p:nvGrpSpPr>
          <p:cNvPr id="40968" name="Group 8"/>
          <p:cNvGrpSpPr>
            <a:grpSpLocks/>
          </p:cNvGrpSpPr>
          <p:nvPr/>
        </p:nvGrpSpPr>
        <p:grpSpPr bwMode="auto">
          <a:xfrm>
            <a:off x="4953000" y="1219200"/>
            <a:ext cx="3581400" cy="3124200"/>
            <a:chOff x="4128" y="1296"/>
            <a:chExt cx="1526" cy="1157"/>
          </a:xfrm>
        </p:grpSpPr>
        <p:grpSp>
          <p:nvGrpSpPr>
            <p:cNvPr id="40969" name="Group 9"/>
            <p:cNvGrpSpPr>
              <a:grpSpLocks/>
            </p:cNvGrpSpPr>
            <p:nvPr/>
          </p:nvGrpSpPr>
          <p:grpSpPr bwMode="auto">
            <a:xfrm>
              <a:off x="4128" y="1296"/>
              <a:ext cx="1526" cy="1157"/>
              <a:chOff x="4128" y="1296"/>
              <a:chExt cx="1526" cy="1157"/>
            </a:xfrm>
          </p:grpSpPr>
          <p:grpSp>
            <p:nvGrpSpPr>
              <p:cNvPr id="40970" name="Group 10"/>
              <p:cNvGrpSpPr>
                <a:grpSpLocks/>
              </p:cNvGrpSpPr>
              <p:nvPr/>
            </p:nvGrpSpPr>
            <p:grpSpPr bwMode="auto">
              <a:xfrm>
                <a:off x="4128" y="1392"/>
                <a:ext cx="1526" cy="1061"/>
                <a:chOff x="4071" y="1440"/>
                <a:chExt cx="1526" cy="1061"/>
              </a:xfrm>
            </p:grpSpPr>
            <p:sp>
              <p:nvSpPr>
                <p:cNvPr id="40971" name="AutoShape 11"/>
                <p:cNvSpPr>
                  <a:spLocks noChangeArrowheads="1"/>
                </p:cNvSpPr>
                <p:nvPr/>
              </p:nvSpPr>
              <p:spPr bwMode="auto">
                <a:xfrm rot="18677411" flipV="1">
                  <a:off x="5493" y="1500"/>
                  <a:ext cx="48" cy="144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40972" name="Group 12"/>
                <p:cNvGrpSpPr>
                  <a:grpSpLocks/>
                </p:cNvGrpSpPr>
                <p:nvPr/>
              </p:nvGrpSpPr>
              <p:grpSpPr bwMode="auto">
                <a:xfrm>
                  <a:off x="4071" y="1440"/>
                  <a:ext cx="1526" cy="1061"/>
                  <a:chOff x="4071" y="1440"/>
                  <a:chExt cx="1526" cy="1061"/>
                </a:xfrm>
              </p:grpSpPr>
              <p:grpSp>
                <p:nvGrpSpPr>
                  <p:cNvPr id="40973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4080" y="1440"/>
                    <a:ext cx="1517" cy="1061"/>
                    <a:chOff x="4080" y="1440"/>
                    <a:chExt cx="1517" cy="1061"/>
                  </a:xfrm>
                </p:grpSpPr>
                <p:grpSp>
                  <p:nvGrpSpPr>
                    <p:cNvPr id="40974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80" y="1440"/>
                      <a:ext cx="1488" cy="1034"/>
                      <a:chOff x="1632" y="2398"/>
                      <a:chExt cx="1768" cy="1322"/>
                    </a:xfrm>
                  </p:grpSpPr>
                  <p:sp>
                    <p:nvSpPr>
                      <p:cNvPr id="40975" name="Rectangle 15" descr="Kugeln"/>
                      <p:cNvSpPr>
                        <a:spLocks noChangeArrowheads="1"/>
                      </p:cNvSpPr>
                      <p:nvPr/>
                    </p:nvSpPr>
                    <p:spPr bwMode="auto">
                      <a:xfrm rot="-1305692">
                        <a:off x="3330" y="2398"/>
                        <a:ext cx="47" cy="300"/>
                      </a:xfrm>
                      <a:prstGeom prst="rect">
                        <a:avLst/>
                      </a:prstGeom>
                      <a:pattFill prst="sphere">
                        <a:fgClr>
                          <a:srgbClr val="FF9900"/>
                        </a:fgClr>
                        <a:bgClr>
                          <a:schemeClr val="tx1"/>
                        </a:bgClr>
                      </a:patt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40976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88" y="2688"/>
                        <a:ext cx="1712" cy="1032"/>
                        <a:chOff x="1688" y="2360"/>
                        <a:chExt cx="1712" cy="1360"/>
                      </a:xfrm>
                    </p:grpSpPr>
                    <p:pic>
                      <p:nvPicPr>
                        <p:cNvPr id="40977" name="Picture 17" descr="hausFußb Kopie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8" y="2360"/>
                          <a:ext cx="1712" cy="13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sp>
                      <p:nvSpPr>
                        <p:cNvPr id="40978" name="Line 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51" y="3376"/>
                          <a:ext cx="3" cy="336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8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0979" name="Line 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022" y="2394"/>
                          <a:ext cx="3" cy="975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8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40980" name="AutoShape 20"/>
                      <p:cNvSpPr>
                        <a:spLocks noChangeArrowheads="1"/>
                      </p:cNvSpPr>
                      <p:nvPr/>
                    </p:nvSpPr>
                    <p:spPr bwMode="auto">
                      <a:xfrm rot="19421656" flipH="1">
                        <a:off x="2880" y="2400"/>
                        <a:ext cx="418" cy="453"/>
                      </a:xfrm>
                      <a:prstGeom prst="rtTriangl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0981" name="AutoShap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32" y="2400"/>
                        <a:ext cx="1686" cy="543"/>
                      </a:xfrm>
                      <a:prstGeom prst="parallelogram">
                        <a:avLst>
                          <a:gd name="adj" fmla="val 42176"/>
                        </a:avLst>
                      </a:prstGeom>
                      <a:solidFill>
                        <a:srgbClr val="00B8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0982" name="AutoShape 22" descr="Kugeln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38" y="2403"/>
                        <a:ext cx="1686" cy="543"/>
                      </a:xfrm>
                      <a:prstGeom prst="parallelogram">
                        <a:avLst>
                          <a:gd name="adj" fmla="val 42176"/>
                        </a:avLst>
                      </a:prstGeom>
                      <a:pattFill prst="sphere">
                        <a:fgClr>
                          <a:srgbClr val="FF9900"/>
                        </a:fgClr>
                        <a:bgClr>
                          <a:srgbClr val="000000"/>
                        </a:bgClr>
                      </a:patt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0983" name="AutoShape 23"/>
                    <p:cNvSpPr>
                      <a:spLocks noChangeArrowheads="1"/>
                    </p:cNvSpPr>
                    <p:nvPr/>
                  </p:nvSpPr>
                  <p:spPr bwMode="auto">
                    <a:xfrm rot="-4825833">
                      <a:off x="5304" y="2208"/>
                      <a:ext cx="292" cy="294"/>
                    </a:xfrm>
                    <a:prstGeom prst="rtTriangle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0984" name="AutoShape 24"/>
                  <p:cNvSpPr>
                    <a:spLocks noChangeArrowheads="1"/>
                  </p:cNvSpPr>
                  <p:nvPr/>
                </p:nvSpPr>
                <p:spPr bwMode="auto">
                  <a:xfrm rot="-10168953">
                    <a:off x="4071" y="1626"/>
                    <a:ext cx="96" cy="19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40985" name="AutoShape 25"/>
              <p:cNvSpPr>
                <a:spLocks noChangeArrowheads="1"/>
              </p:cNvSpPr>
              <p:nvPr/>
            </p:nvSpPr>
            <p:spPr bwMode="auto">
              <a:xfrm>
                <a:off x="5328" y="1296"/>
                <a:ext cx="144" cy="96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0986" name="Rectangle 26"/>
            <p:cNvSpPr>
              <a:spLocks noChangeArrowheads="1"/>
            </p:cNvSpPr>
            <p:nvPr/>
          </p:nvSpPr>
          <p:spPr bwMode="auto">
            <a:xfrm rot="-2043412">
              <a:off x="5467" y="1616"/>
              <a:ext cx="142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987" name="Rectangle 27"/>
            <p:cNvSpPr>
              <a:spLocks noChangeArrowheads="1"/>
            </p:cNvSpPr>
            <p:nvPr/>
          </p:nvSpPr>
          <p:spPr bwMode="auto">
            <a:xfrm rot="3890908">
              <a:off x="5515" y="1561"/>
              <a:ext cx="101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0988" name="AutoShape 28"/>
          <p:cNvSpPr>
            <a:spLocks noChangeArrowheads="1"/>
          </p:cNvSpPr>
          <p:nvPr/>
        </p:nvSpPr>
        <p:spPr bwMode="auto">
          <a:xfrm>
            <a:off x="5143500" y="3429000"/>
            <a:ext cx="571500" cy="752475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1004" name="Group 44"/>
          <p:cNvGrpSpPr>
            <a:grpSpLocks/>
          </p:cNvGrpSpPr>
          <p:nvPr/>
        </p:nvGrpSpPr>
        <p:grpSpPr bwMode="auto">
          <a:xfrm>
            <a:off x="4114800" y="3352800"/>
            <a:ext cx="990600" cy="990600"/>
            <a:chOff x="2592" y="2112"/>
            <a:chExt cx="624" cy="624"/>
          </a:xfrm>
        </p:grpSpPr>
        <p:sp>
          <p:nvSpPr>
            <p:cNvPr id="40989" name="AutoShape 29"/>
            <p:cNvSpPr>
              <a:spLocks noChangeArrowheads="1"/>
            </p:cNvSpPr>
            <p:nvPr/>
          </p:nvSpPr>
          <p:spPr bwMode="auto">
            <a:xfrm>
              <a:off x="2592" y="2112"/>
              <a:ext cx="624" cy="624"/>
            </a:xfrm>
            <a:prstGeom prst="cube">
              <a:avLst>
                <a:gd name="adj" fmla="val 14421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41003" name="Group 43"/>
            <p:cNvGrpSpPr>
              <a:grpSpLocks/>
            </p:cNvGrpSpPr>
            <p:nvPr/>
          </p:nvGrpSpPr>
          <p:grpSpPr bwMode="auto">
            <a:xfrm>
              <a:off x="2592" y="2208"/>
              <a:ext cx="528" cy="528"/>
              <a:chOff x="2592" y="2208"/>
              <a:chExt cx="528" cy="528"/>
            </a:xfrm>
          </p:grpSpPr>
          <p:sp>
            <p:nvSpPr>
              <p:cNvPr id="40990" name="Oval 30"/>
              <p:cNvSpPr>
                <a:spLocks noChangeArrowheads="1"/>
              </p:cNvSpPr>
              <p:nvPr/>
            </p:nvSpPr>
            <p:spPr bwMode="auto">
              <a:xfrm>
                <a:off x="2592" y="2208"/>
                <a:ext cx="528" cy="528"/>
              </a:xfrm>
              <a:prstGeom prst="ellipse">
                <a:avLst/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991" name="Oval 31"/>
              <p:cNvSpPr>
                <a:spLocks noChangeArrowheads="1"/>
              </p:cNvSpPr>
              <p:nvPr/>
            </p:nvSpPr>
            <p:spPr bwMode="auto">
              <a:xfrm>
                <a:off x="2832" y="2496"/>
                <a:ext cx="48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993" name="Oval 33"/>
              <p:cNvSpPr>
                <a:spLocks noChangeArrowheads="1"/>
              </p:cNvSpPr>
              <p:nvPr/>
            </p:nvSpPr>
            <p:spPr bwMode="auto">
              <a:xfrm>
                <a:off x="2832" y="2208"/>
                <a:ext cx="48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994" name="Oval 34"/>
              <p:cNvSpPr>
                <a:spLocks noChangeArrowheads="1"/>
              </p:cNvSpPr>
              <p:nvPr/>
            </p:nvSpPr>
            <p:spPr bwMode="auto">
              <a:xfrm rot="2989059">
                <a:off x="2732" y="2448"/>
                <a:ext cx="48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995" name="Oval 35"/>
              <p:cNvSpPr>
                <a:spLocks noChangeArrowheads="1"/>
              </p:cNvSpPr>
              <p:nvPr/>
            </p:nvSpPr>
            <p:spPr bwMode="auto">
              <a:xfrm rot="-16200000">
                <a:off x="2688" y="2352"/>
                <a:ext cx="48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996" name="Oval 36"/>
              <p:cNvSpPr>
                <a:spLocks noChangeArrowheads="1"/>
              </p:cNvSpPr>
              <p:nvPr/>
            </p:nvSpPr>
            <p:spPr bwMode="auto">
              <a:xfrm rot="-2475781">
                <a:off x="2740" y="2250"/>
                <a:ext cx="48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997" name="Oval 37"/>
              <p:cNvSpPr>
                <a:spLocks noChangeArrowheads="1"/>
              </p:cNvSpPr>
              <p:nvPr/>
            </p:nvSpPr>
            <p:spPr bwMode="auto">
              <a:xfrm rot="16200000">
                <a:off x="2970" y="2352"/>
                <a:ext cx="48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998" name="Oval 38"/>
              <p:cNvSpPr>
                <a:spLocks noChangeArrowheads="1"/>
              </p:cNvSpPr>
              <p:nvPr/>
            </p:nvSpPr>
            <p:spPr bwMode="auto">
              <a:xfrm rot="-2582583">
                <a:off x="2932" y="2452"/>
                <a:ext cx="48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999" name="Oval 39"/>
              <p:cNvSpPr>
                <a:spLocks noChangeArrowheads="1"/>
              </p:cNvSpPr>
              <p:nvPr/>
            </p:nvSpPr>
            <p:spPr bwMode="auto">
              <a:xfrm rot="2842685">
                <a:off x="2936" y="2254"/>
                <a:ext cx="48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992" name="Oval 32"/>
              <p:cNvSpPr>
                <a:spLocks noChangeArrowheads="1"/>
              </p:cNvSpPr>
              <p:nvPr/>
            </p:nvSpPr>
            <p:spPr bwMode="auto">
              <a:xfrm>
                <a:off x="2808" y="2424"/>
                <a:ext cx="96" cy="96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41008" name="Text Box 48"/>
          <p:cNvSpPr txBox="1">
            <a:spLocks noChangeArrowheads="1"/>
          </p:cNvSpPr>
          <p:nvPr/>
        </p:nvSpPr>
        <p:spPr bwMode="auto">
          <a:xfrm>
            <a:off x="5092700" y="3733800"/>
            <a:ext cx="609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tx1"/>
                </a:solidFill>
              </a:rPr>
              <a:t>WP</a:t>
            </a:r>
          </a:p>
        </p:txBody>
      </p:sp>
      <p:sp>
        <p:nvSpPr>
          <p:cNvPr id="41009" name="AutoShape 49" descr="40%"/>
          <p:cNvSpPr>
            <a:spLocks noChangeArrowheads="1"/>
          </p:cNvSpPr>
          <p:nvPr/>
        </p:nvSpPr>
        <p:spPr bwMode="auto">
          <a:xfrm rot="18015029">
            <a:off x="3132138" y="4529138"/>
            <a:ext cx="1600200" cy="13335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pattFill prst="pct40">
            <a:fgClr>
              <a:srgbClr val="00B8FF"/>
            </a:fgClr>
            <a:bgClr>
              <a:srgbClr val="0000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10" name="Text Box 50"/>
          <p:cNvSpPr txBox="1">
            <a:spLocks noChangeArrowheads="1"/>
          </p:cNvSpPr>
          <p:nvPr/>
        </p:nvSpPr>
        <p:spPr bwMode="auto">
          <a:xfrm>
            <a:off x="3581400" y="5181600"/>
            <a:ext cx="8382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/>
              <a:t>Luft</a:t>
            </a:r>
          </a:p>
        </p:txBody>
      </p:sp>
    </p:spTree>
    <p:extLst>
      <p:ext uri="{BB962C8B-B14F-4D97-AF65-F5344CB8AC3E}">
        <p14:creationId xmlns:p14="http://schemas.microsoft.com/office/powerpoint/2010/main" val="35763651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 autoUpdateAnimBg="0"/>
      <p:bldP spid="40963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914400" y="152400"/>
            <a:ext cx="7391400" cy="43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3000"/>
              </a:lnSpc>
              <a:spcBef>
                <a:spcPts val="1500"/>
              </a:spcBef>
            </a:pPr>
            <a:r>
              <a:rPr lang="en-GB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Wärmequelle</a:t>
            </a:r>
            <a:r>
              <a:rPr lang="en-GB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Erdwärme</a:t>
            </a:r>
            <a:r>
              <a:rPr lang="en-GB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  </a:t>
            </a:r>
            <a:r>
              <a:rPr lang="en-GB" altLang="de-DE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Erdreich</a:t>
            </a:r>
            <a:r>
              <a:rPr lang="en-GB" altLang="de-DE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/ </a:t>
            </a:r>
            <a:r>
              <a:rPr lang="en-GB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Wasser</a:t>
            </a:r>
            <a:r>
              <a:rPr lang="en-GB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 WP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28600" y="990600"/>
            <a:ext cx="2438400" cy="144264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3000"/>
              </a:lnSpc>
              <a:spcBef>
                <a:spcPts val="875"/>
              </a:spcBef>
            </a:pPr>
            <a:r>
              <a:rPr lang="en-GB" altLang="de-DE" sz="1400" b="1" dirty="0" err="1">
                <a:solidFill>
                  <a:srgbClr val="3333CC"/>
                </a:solidFill>
                <a:latin typeface="Arial" panose="020B0604020202020204" pitchFamily="34" charset="0"/>
              </a:rPr>
              <a:t>Vorteile</a:t>
            </a:r>
            <a:r>
              <a:rPr lang="en-GB" altLang="de-DE" sz="1400" b="1" dirty="0">
                <a:solidFill>
                  <a:srgbClr val="3333CC"/>
                </a:solidFill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93000"/>
              </a:lnSpc>
              <a:spcBef>
                <a:spcPts val="875"/>
              </a:spcBef>
            </a:pPr>
            <a:r>
              <a:rPr lang="en-GB" altLang="de-DE" sz="1400" b="1" dirty="0" err="1">
                <a:latin typeface="Arial" panose="020B0604020202020204" pitchFamily="34" charset="0"/>
              </a:rPr>
              <a:t>besserer</a:t>
            </a:r>
            <a:r>
              <a:rPr lang="en-GB" altLang="de-DE" sz="1400" b="1" dirty="0">
                <a:latin typeface="Arial" panose="020B0604020202020204" pitchFamily="34" charset="0"/>
              </a:rPr>
              <a:t> </a:t>
            </a:r>
            <a:r>
              <a:rPr lang="en-GB" altLang="de-DE" sz="1400" b="1" dirty="0" err="1">
                <a:latin typeface="Arial" panose="020B0604020202020204" pitchFamily="34" charset="0"/>
              </a:rPr>
              <a:t>Wirkungsgrad</a:t>
            </a:r>
            <a:r>
              <a:rPr lang="en-GB" altLang="de-DE" sz="1400" b="1" dirty="0">
                <a:latin typeface="Arial" panose="020B0604020202020204" pitchFamily="34" charset="0"/>
              </a:rPr>
              <a:t>,</a:t>
            </a:r>
          </a:p>
          <a:p>
            <a:pPr>
              <a:lnSpc>
                <a:spcPct val="93000"/>
              </a:lnSpc>
              <a:spcBef>
                <a:spcPts val="875"/>
              </a:spcBef>
            </a:pPr>
            <a:r>
              <a:rPr lang="en-GB" altLang="de-DE" sz="1400" b="1" dirty="0" err="1">
                <a:latin typeface="Arial" panose="020B0604020202020204" pitchFamily="34" charset="0"/>
              </a:rPr>
              <a:t>geringere</a:t>
            </a:r>
            <a:r>
              <a:rPr lang="en-GB" altLang="de-DE" sz="1400" b="1" dirty="0">
                <a:latin typeface="Arial" panose="020B0604020202020204" pitchFamily="34" charset="0"/>
              </a:rPr>
              <a:t> </a:t>
            </a:r>
            <a:r>
              <a:rPr lang="en-GB" altLang="de-DE" sz="1400" b="1" dirty="0" err="1">
                <a:latin typeface="Arial" panose="020B0604020202020204" pitchFamily="34" charset="0"/>
              </a:rPr>
              <a:t>Betriebskosten</a:t>
            </a:r>
            <a:r>
              <a:rPr lang="en-GB" altLang="de-DE" sz="1400" b="1" dirty="0">
                <a:latin typeface="Arial" panose="020B0604020202020204" pitchFamily="34" charset="0"/>
              </a:rPr>
              <a:t>,</a:t>
            </a:r>
            <a:br>
              <a:rPr lang="en-GB" altLang="de-DE" sz="1400" b="1" dirty="0">
                <a:latin typeface="Arial" panose="020B0604020202020204" pitchFamily="34" charset="0"/>
              </a:rPr>
            </a:br>
            <a:r>
              <a:rPr lang="en-GB" altLang="de-DE" sz="1400" b="1" dirty="0" err="1" smtClean="0">
                <a:latin typeface="Arial" panose="020B0604020202020204" pitchFamily="34" charset="0"/>
              </a:rPr>
              <a:t>keine</a:t>
            </a:r>
            <a:r>
              <a:rPr lang="en-GB" altLang="de-DE" sz="1400" b="1" dirty="0" smtClean="0">
                <a:latin typeface="Arial" panose="020B0604020202020204" pitchFamily="34" charset="0"/>
              </a:rPr>
              <a:t> </a:t>
            </a:r>
            <a:r>
              <a:rPr lang="en-GB" altLang="de-DE" sz="1400" b="1" dirty="0" err="1">
                <a:latin typeface="Arial" panose="020B0604020202020204" pitchFamily="34" charset="0"/>
              </a:rPr>
              <a:t>Zusatzheizung</a:t>
            </a:r>
            <a:r>
              <a:rPr lang="en-GB" altLang="de-DE" sz="1400" b="1" dirty="0">
                <a:latin typeface="Arial" panose="020B0604020202020204" pitchFamily="34" charset="0"/>
              </a:rPr>
              <a:t> </a:t>
            </a:r>
            <a:r>
              <a:rPr lang="en-GB" altLang="de-DE" sz="1400" b="1" dirty="0" err="1">
                <a:latin typeface="Arial" panose="020B0604020202020204" pitchFamily="34" charset="0"/>
              </a:rPr>
              <a:t>nötig</a:t>
            </a:r>
            <a:endParaRPr lang="en-GB" altLang="de-DE" sz="1400" b="1" dirty="0">
              <a:latin typeface="Arial" panose="020B0604020202020204" pitchFamily="34" charset="0"/>
            </a:endParaRPr>
          </a:p>
          <a:p>
            <a:pPr>
              <a:lnSpc>
                <a:spcPct val="93000"/>
              </a:lnSpc>
              <a:spcBef>
                <a:spcPts val="875"/>
              </a:spcBef>
            </a:pPr>
            <a:endParaRPr lang="en-GB" altLang="de-DE" sz="1400" b="1" dirty="0">
              <a:latin typeface="Arial" panose="020B0604020202020204" pitchFamily="34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28600" y="3276600"/>
            <a:ext cx="2438400" cy="2433638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3000"/>
              </a:lnSpc>
              <a:spcBef>
                <a:spcPts val="875"/>
              </a:spcBef>
            </a:pPr>
            <a:r>
              <a:rPr lang="en-GB" altLang="de-DE" sz="1400" b="1">
                <a:solidFill>
                  <a:srgbClr val="3333CC"/>
                </a:solidFill>
                <a:latin typeface="Arial" panose="020B0604020202020204" pitchFamily="34" charset="0"/>
              </a:rPr>
              <a:t>Nachteile:</a:t>
            </a:r>
          </a:p>
          <a:p>
            <a:pPr>
              <a:lnSpc>
                <a:spcPct val="93000"/>
              </a:lnSpc>
              <a:spcBef>
                <a:spcPts val="875"/>
              </a:spcBef>
            </a:pPr>
            <a:r>
              <a:rPr lang="en-GB" altLang="de-DE" sz="1400" b="1">
                <a:latin typeface="Arial" panose="020B0604020202020204" pitchFamily="34" charset="0"/>
              </a:rPr>
              <a:t>relativ teuer,</a:t>
            </a:r>
          </a:p>
          <a:p>
            <a:pPr>
              <a:lnSpc>
                <a:spcPct val="93000"/>
              </a:lnSpc>
              <a:spcBef>
                <a:spcPts val="875"/>
              </a:spcBef>
            </a:pPr>
            <a:r>
              <a:rPr lang="en-GB" altLang="de-DE" sz="1400" b="1">
                <a:latin typeface="Arial" panose="020B0604020202020204" pitchFamily="34" charset="0"/>
              </a:rPr>
              <a:t>Bodengutachten nötig,</a:t>
            </a:r>
          </a:p>
          <a:p>
            <a:pPr>
              <a:lnSpc>
                <a:spcPct val="93000"/>
              </a:lnSpc>
              <a:spcBef>
                <a:spcPts val="875"/>
              </a:spcBef>
            </a:pPr>
            <a:r>
              <a:rPr lang="en-GB" altLang="de-DE" sz="1400" b="1">
                <a:latin typeface="Arial" panose="020B0604020202020204" pitchFamily="34" charset="0"/>
              </a:rPr>
              <a:t>große Wärmequellen- Fläche nötig,</a:t>
            </a:r>
          </a:p>
          <a:p>
            <a:pPr>
              <a:lnSpc>
                <a:spcPct val="93000"/>
              </a:lnSpc>
              <a:spcBef>
                <a:spcPts val="875"/>
              </a:spcBef>
            </a:pPr>
            <a:r>
              <a:rPr lang="en-GB" altLang="de-DE" sz="1400" b="1">
                <a:latin typeface="Arial" panose="020B0604020202020204" pitchFamily="34" charset="0"/>
              </a:rPr>
              <a:t>Anzeigepflicht,</a:t>
            </a:r>
          </a:p>
          <a:p>
            <a:pPr>
              <a:lnSpc>
                <a:spcPct val="93000"/>
              </a:lnSpc>
              <a:spcBef>
                <a:spcPts val="875"/>
              </a:spcBef>
            </a:pPr>
            <a:r>
              <a:rPr lang="en-GB" altLang="de-DE" sz="1400" b="1">
                <a:latin typeface="Arial" panose="020B0604020202020204" pitchFamily="34" charset="0"/>
              </a:rPr>
              <a:t>Frostgefahr für benachbarte Wasserleitungen</a:t>
            </a:r>
          </a:p>
        </p:txBody>
      </p:sp>
      <p:grpSp>
        <p:nvGrpSpPr>
          <p:cNvPr id="42092" name="Group 108"/>
          <p:cNvGrpSpPr>
            <a:grpSpLocks/>
          </p:cNvGrpSpPr>
          <p:nvPr/>
        </p:nvGrpSpPr>
        <p:grpSpPr bwMode="auto">
          <a:xfrm>
            <a:off x="4953000" y="1228725"/>
            <a:ext cx="3581400" cy="3114675"/>
            <a:chOff x="3120" y="774"/>
            <a:chExt cx="2256" cy="1962"/>
          </a:xfrm>
        </p:grpSpPr>
        <p:grpSp>
          <p:nvGrpSpPr>
            <p:cNvPr id="42079" name="Group 95"/>
            <p:cNvGrpSpPr>
              <a:grpSpLocks/>
            </p:cNvGrpSpPr>
            <p:nvPr/>
          </p:nvGrpSpPr>
          <p:grpSpPr bwMode="auto">
            <a:xfrm>
              <a:off x="3120" y="774"/>
              <a:ext cx="2256" cy="1962"/>
              <a:chOff x="3120" y="774"/>
              <a:chExt cx="2256" cy="1962"/>
            </a:xfrm>
          </p:grpSpPr>
          <p:grpSp>
            <p:nvGrpSpPr>
              <p:cNvPr id="41994" name="Group 10"/>
              <p:cNvGrpSpPr>
                <a:grpSpLocks/>
              </p:cNvGrpSpPr>
              <p:nvPr/>
            </p:nvGrpSpPr>
            <p:grpSpPr bwMode="auto">
              <a:xfrm>
                <a:off x="3120" y="931"/>
                <a:ext cx="2256" cy="1805"/>
                <a:chOff x="4071" y="1440"/>
                <a:chExt cx="1526" cy="1061"/>
              </a:xfrm>
            </p:grpSpPr>
            <p:sp>
              <p:nvSpPr>
                <p:cNvPr id="41995" name="AutoShape 11"/>
                <p:cNvSpPr>
                  <a:spLocks noChangeArrowheads="1"/>
                </p:cNvSpPr>
                <p:nvPr/>
              </p:nvSpPr>
              <p:spPr bwMode="auto">
                <a:xfrm rot="18677411" flipV="1">
                  <a:off x="5493" y="1500"/>
                  <a:ext cx="48" cy="144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41996" name="Group 12"/>
                <p:cNvGrpSpPr>
                  <a:grpSpLocks/>
                </p:cNvGrpSpPr>
                <p:nvPr/>
              </p:nvGrpSpPr>
              <p:grpSpPr bwMode="auto">
                <a:xfrm>
                  <a:off x="4071" y="1440"/>
                  <a:ext cx="1526" cy="1061"/>
                  <a:chOff x="4071" y="1440"/>
                  <a:chExt cx="1526" cy="1061"/>
                </a:xfrm>
              </p:grpSpPr>
              <p:grpSp>
                <p:nvGrpSpPr>
                  <p:cNvPr id="41997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4080" y="1440"/>
                    <a:ext cx="1517" cy="1061"/>
                    <a:chOff x="4080" y="1440"/>
                    <a:chExt cx="1517" cy="1061"/>
                  </a:xfrm>
                </p:grpSpPr>
                <p:grpSp>
                  <p:nvGrpSpPr>
                    <p:cNvPr id="41998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80" y="1440"/>
                      <a:ext cx="1488" cy="1034"/>
                      <a:chOff x="1632" y="2398"/>
                      <a:chExt cx="1768" cy="1322"/>
                    </a:xfrm>
                  </p:grpSpPr>
                  <p:sp>
                    <p:nvSpPr>
                      <p:cNvPr id="41999" name="Rectangle 15" descr="Kugeln"/>
                      <p:cNvSpPr>
                        <a:spLocks noChangeArrowheads="1"/>
                      </p:cNvSpPr>
                      <p:nvPr/>
                    </p:nvSpPr>
                    <p:spPr bwMode="auto">
                      <a:xfrm rot="-1305692">
                        <a:off x="3330" y="2398"/>
                        <a:ext cx="47" cy="300"/>
                      </a:xfrm>
                      <a:prstGeom prst="rect">
                        <a:avLst/>
                      </a:prstGeom>
                      <a:pattFill prst="sphere">
                        <a:fgClr>
                          <a:srgbClr val="FF9900"/>
                        </a:fgClr>
                        <a:bgClr>
                          <a:schemeClr val="tx1"/>
                        </a:bgClr>
                      </a:patt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42000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88" y="2688"/>
                        <a:ext cx="1712" cy="1032"/>
                        <a:chOff x="1688" y="2360"/>
                        <a:chExt cx="1712" cy="1360"/>
                      </a:xfrm>
                    </p:grpSpPr>
                    <p:pic>
                      <p:nvPicPr>
                        <p:cNvPr id="42001" name="Picture 17" descr="hausFußb Kopie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8" y="2360"/>
                          <a:ext cx="1712" cy="13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sp>
                      <p:nvSpPr>
                        <p:cNvPr id="42002" name="Line 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51" y="3376"/>
                          <a:ext cx="3" cy="336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8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03" name="Line 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022" y="2394"/>
                          <a:ext cx="3" cy="975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8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42004" name="AutoShape 20"/>
                      <p:cNvSpPr>
                        <a:spLocks noChangeArrowheads="1"/>
                      </p:cNvSpPr>
                      <p:nvPr/>
                    </p:nvSpPr>
                    <p:spPr bwMode="auto">
                      <a:xfrm rot="19421656" flipH="1">
                        <a:off x="2880" y="2400"/>
                        <a:ext cx="418" cy="453"/>
                      </a:xfrm>
                      <a:prstGeom prst="rtTriangl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005" name="AutoShap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32" y="2400"/>
                        <a:ext cx="1686" cy="543"/>
                      </a:xfrm>
                      <a:prstGeom prst="parallelogram">
                        <a:avLst>
                          <a:gd name="adj" fmla="val 42176"/>
                        </a:avLst>
                      </a:prstGeom>
                      <a:solidFill>
                        <a:srgbClr val="00B8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006" name="AutoShape 22" descr="Kugeln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38" y="2403"/>
                        <a:ext cx="1686" cy="543"/>
                      </a:xfrm>
                      <a:prstGeom prst="parallelogram">
                        <a:avLst>
                          <a:gd name="adj" fmla="val 42176"/>
                        </a:avLst>
                      </a:prstGeom>
                      <a:pattFill prst="sphere">
                        <a:fgClr>
                          <a:srgbClr val="FF9900"/>
                        </a:fgClr>
                        <a:bgClr>
                          <a:srgbClr val="000000"/>
                        </a:bgClr>
                      </a:patt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2007" name="AutoShape 23"/>
                    <p:cNvSpPr>
                      <a:spLocks noChangeArrowheads="1"/>
                    </p:cNvSpPr>
                    <p:nvPr/>
                  </p:nvSpPr>
                  <p:spPr bwMode="auto">
                    <a:xfrm rot="-4825833">
                      <a:off x="5304" y="2208"/>
                      <a:ext cx="292" cy="294"/>
                    </a:xfrm>
                    <a:prstGeom prst="rtTriangle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2008" name="AutoShape 24"/>
                  <p:cNvSpPr>
                    <a:spLocks noChangeArrowheads="1"/>
                  </p:cNvSpPr>
                  <p:nvPr/>
                </p:nvSpPr>
                <p:spPr bwMode="auto">
                  <a:xfrm rot="-10168953">
                    <a:off x="4071" y="1626"/>
                    <a:ext cx="96" cy="19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42009" name="AutoShape 25"/>
              <p:cNvSpPr>
                <a:spLocks noChangeArrowheads="1"/>
              </p:cNvSpPr>
              <p:nvPr/>
            </p:nvSpPr>
            <p:spPr bwMode="auto">
              <a:xfrm>
                <a:off x="4894" y="774"/>
                <a:ext cx="213" cy="163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2010" name="Rectangle 26"/>
            <p:cNvSpPr>
              <a:spLocks noChangeArrowheads="1"/>
            </p:cNvSpPr>
            <p:nvPr/>
          </p:nvSpPr>
          <p:spPr bwMode="auto">
            <a:xfrm rot="-2043412">
              <a:off x="5098" y="1321"/>
              <a:ext cx="180" cy="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11" name="Rectangle 27"/>
            <p:cNvSpPr>
              <a:spLocks noChangeArrowheads="1"/>
            </p:cNvSpPr>
            <p:nvPr/>
          </p:nvSpPr>
          <p:spPr bwMode="auto">
            <a:xfrm rot="4355867">
              <a:off x="5160" y="1222"/>
              <a:ext cx="164" cy="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2012" name="Line 28"/>
          <p:cNvSpPr>
            <a:spLocks noChangeShapeType="1"/>
          </p:cNvSpPr>
          <p:nvPr/>
        </p:nvSpPr>
        <p:spPr bwMode="auto">
          <a:xfrm>
            <a:off x="2743200" y="4343400"/>
            <a:ext cx="6172200" cy="0"/>
          </a:xfrm>
          <a:prstGeom prst="line">
            <a:avLst/>
          </a:prstGeom>
          <a:noFill/>
          <a:ln w="76200">
            <a:pattFill prst="dkDnDiag">
              <a:fgClr>
                <a:srgbClr val="CC66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13" name="AutoShape 29"/>
          <p:cNvSpPr>
            <a:spLocks noChangeArrowheads="1"/>
          </p:cNvSpPr>
          <p:nvPr/>
        </p:nvSpPr>
        <p:spPr bwMode="auto">
          <a:xfrm>
            <a:off x="5133975" y="3352800"/>
            <a:ext cx="581025" cy="847725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86" name="Text Box 102"/>
          <p:cNvSpPr txBox="1">
            <a:spLocks noChangeArrowheads="1"/>
          </p:cNvSpPr>
          <p:nvPr/>
        </p:nvSpPr>
        <p:spPr bwMode="auto">
          <a:xfrm>
            <a:off x="5092700" y="3733800"/>
            <a:ext cx="609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tx1"/>
                </a:solidFill>
              </a:rPr>
              <a:t>WP</a:t>
            </a:r>
          </a:p>
        </p:txBody>
      </p:sp>
      <p:grpSp>
        <p:nvGrpSpPr>
          <p:cNvPr id="42091" name="Group 107"/>
          <p:cNvGrpSpPr>
            <a:grpSpLocks/>
          </p:cNvGrpSpPr>
          <p:nvPr/>
        </p:nvGrpSpPr>
        <p:grpSpPr bwMode="auto">
          <a:xfrm>
            <a:off x="3429000" y="4267200"/>
            <a:ext cx="5029200" cy="1952625"/>
            <a:chOff x="2160" y="2688"/>
            <a:chExt cx="3168" cy="1230"/>
          </a:xfrm>
        </p:grpSpPr>
        <p:sp>
          <p:nvSpPr>
            <p:cNvPr id="42076" name="Text Box 92"/>
            <p:cNvSpPr txBox="1">
              <a:spLocks noChangeArrowheads="1"/>
            </p:cNvSpPr>
            <p:nvPr/>
          </p:nvSpPr>
          <p:spPr bwMode="auto">
            <a:xfrm>
              <a:off x="2160" y="2832"/>
              <a:ext cx="960" cy="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altLang="de-DE">
                  <a:solidFill>
                    <a:srgbClr val="FFFF00"/>
                  </a:solidFill>
                </a:rPr>
                <a:t>Sole</a:t>
              </a:r>
            </a:p>
            <a:p>
              <a:r>
                <a:rPr lang="de-DE" altLang="de-DE" sz="1200">
                  <a:solidFill>
                    <a:srgbClr val="FFFF00"/>
                  </a:solidFill>
                </a:rPr>
                <a:t>oder Direktverdampfer</a:t>
              </a:r>
            </a:p>
          </p:txBody>
        </p:sp>
        <p:sp>
          <p:nvSpPr>
            <p:cNvPr id="42077" name="Line 93"/>
            <p:cNvSpPr>
              <a:spLocks noChangeShapeType="1"/>
            </p:cNvSpPr>
            <p:nvPr/>
          </p:nvSpPr>
          <p:spPr bwMode="auto">
            <a:xfrm flipV="1">
              <a:off x="2640" y="2880"/>
              <a:ext cx="709" cy="9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84" name="Text Box 100"/>
            <p:cNvSpPr txBox="1">
              <a:spLocks noChangeArrowheads="1"/>
            </p:cNvSpPr>
            <p:nvPr/>
          </p:nvSpPr>
          <p:spPr bwMode="auto">
            <a:xfrm>
              <a:off x="4224" y="3696"/>
              <a:ext cx="1104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/>
                <a:t>ca. 2 m tief</a:t>
              </a:r>
            </a:p>
          </p:txBody>
        </p:sp>
        <p:pic>
          <p:nvPicPr>
            <p:cNvPr id="42088" name="Picture 104" descr="Erdwärme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928"/>
              <a:ext cx="2112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089" name="Line 105"/>
            <p:cNvSpPr>
              <a:spLocks noChangeShapeType="1"/>
            </p:cNvSpPr>
            <p:nvPr/>
          </p:nvSpPr>
          <p:spPr bwMode="auto">
            <a:xfrm flipV="1">
              <a:off x="3360" y="2688"/>
              <a:ext cx="0" cy="240"/>
            </a:xfrm>
            <a:prstGeom prst="line">
              <a:avLst/>
            </a:prstGeom>
            <a:noFill/>
            <a:ln w="28575">
              <a:solidFill>
                <a:srgbClr val="FF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90" name="Line 106"/>
            <p:cNvSpPr>
              <a:spLocks noChangeShapeType="1"/>
            </p:cNvSpPr>
            <p:nvPr/>
          </p:nvSpPr>
          <p:spPr bwMode="auto">
            <a:xfrm flipV="1">
              <a:off x="3432" y="2688"/>
              <a:ext cx="0" cy="240"/>
            </a:xfrm>
            <a:prstGeom prst="line">
              <a:avLst/>
            </a:prstGeom>
            <a:noFill/>
            <a:ln w="28575">
              <a:solidFill>
                <a:srgbClr val="FF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545244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 autoUpdateAnimBg="0"/>
      <p:bldP spid="41987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Text Box 2"/>
          <p:cNvSpPr txBox="1">
            <a:spLocks noChangeArrowheads="1"/>
          </p:cNvSpPr>
          <p:nvPr/>
        </p:nvSpPr>
        <p:spPr bwMode="auto">
          <a:xfrm>
            <a:off x="762000" y="152400"/>
            <a:ext cx="807720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3000"/>
              </a:lnSpc>
              <a:spcBef>
                <a:spcPts val="1500"/>
              </a:spcBef>
            </a:pPr>
            <a:r>
              <a:rPr lang="en-GB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Wärmequelle</a:t>
            </a:r>
            <a:r>
              <a:rPr lang="en-GB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Grundwasser</a:t>
            </a:r>
            <a:r>
              <a:rPr lang="en-GB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    </a:t>
            </a:r>
            <a:r>
              <a:rPr lang="en-GB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Wasser</a:t>
            </a:r>
            <a:r>
              <a:rPr lang="en-GB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 / </a:t>
            </a:r>
            <a:r>
              <a:rPr lang="en-GB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Wasser</a:t>
            </a:r>
            <a:r>
              <a:rPr lang="en-GB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 WP</a:t>
            </a:r>
          </a:p>
        </p:txBody>
      </p:sp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1981200" cy="11080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3000"/>
              </a:lnSpc>
              <a:spcBef>
                <a:spcPts val="875"/>
              </a:spcBef>
            </a:pPr>
            <a:r>
              <a:rPr lang="en-GB" altLang="de-DE" sz="1400" b="1">
                <a:solidFill>
                  <a:srgbClr val="3333CC"/>
                </a:solidFill>
                <a:latin typeface="Arial" panose="020B0604020202020204" pitchFamily="34" charset="0"/>
              </a:rPr>
              <a:t>Vorteile:</a:t>
            </a:r>
          </a:p>
          <a:p>
            <a:pPr>
              <a:lnSpc>
                <a:spcPct val="93000"/>
              </a:lnSpc>
              <a:spcBef>
                <a:spcPts val="875"/>
              </a:spcBef>
            </a:pPr>
            <a:r>
              <a:rPr lang="en-GB" altLang="de-DE" sz="1400" b="1">
                <a:latin typeface="Arial" panose="020B0604020202020204" pitchFamily="34" charset="0"/>
              </a:rPr>
              <a:t>gute Effizienz,</a:t>
            </a:r>
          </a:p>
          <a:p>
            <a:pPr>
              <a:lnSpc>
                <a:spcPct val="93000"/>
              </a:lnSpc>
              <a:spcBef>
                <a:spcPts val="875"/>
              </a:spcBef>
            </a:pPr>
            <a:r>
              <a:rPr lang="en-GB" altLang="de-DE" sz="1400" b="1">
                <a:latin typeface="Arial" panose="020B0604020202020204" pitchFamily="34" charset="0"/>
              </a:rPr>
              <a:t>niedrigere Betriebskosten,</a:t>
            </a:r>
          </a:p>
        </p:txBody>
      </p:sp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228600" y="2971800"/>
            <a:ext cx="2185988" cy="2830513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3000"/>
              </a:lnSpc>
              <a:spcBef>
                <a:spcPts val="875"/>
              </a:spcBef>
            </a:pPr>
            <a:r>
              <a:rPr lang="en-GB" altLang="de-DE" sz="1400" b="1">
                <a:solidFill>
                  <a:srgbClr val="3333CC"/>
                </a:solidFill>
                <a:latin typeface="Arial" panose="020B0604020202020204" pitchFamily="34" charset="0"/>
              </a:rPr>
              <a:t>Nachteile:</a:t>
            </a:r>
          </a:p>
          <a:p>
            <a:pPr>
              <a:lnSpc>
                <a:spcPct val="93000"/>
              </a:lnSpc>
              <a:spcBef>
                <a:spcPts val="875"/>
              </a:spcBef>
            </a:pPr>
            <a:r>
              <a:rPr lang="en-GB" altLang="de-DE" sz="1400" b="1">
                <a:latin typeface="Arial" panose="020B0604020202020204" pitchFamily="34" charset="0"/>
              </a:rPr>
              <a:t>abhängig von stabilem Grundwasserspiegel,</a:t>
            </a:r>
          </a:p>
          <a:p>
            <a:pPr>
              <a:lnSpc>
                <a:spcPct val="93000"/>
              </a:lnSpc>
              <a:spcBef>
                <a:spcPts val="875"/>
              </a:spcBef>
            </a:pPr>
            <a:r>
              <a:rPr lang="en-GB" altLang="de-DE" sz="1400" b="1">
                <a:latin typeface="Arial" panose="020B0604020202020204" pitchFamily="34" charset="0"/>
              </a:rPr>
              <a:t>teuere Brunnenbohrung,</a:t>
            </a:r>
          </a:p>
          <a:p>
            <a:pPr>
              <a:lnSpc>
                <a:spcPct val="93000"/>
              </a:lnSpc>
              <a:spcBef>
                <a:spcPts val="875"/>
              </a:spcBef>
            </a:pPr>
            <a:r>
              <a:rPr lang="en-GB" altLang="de-DE" sz="1400" b="1">
                <a:latin typeface="Arial" panose="020B0604020202020204" pitchFamily="34" charset="0"/>
              </a:rPr>
              <a:t>Genehmigungspflicht,</a:t>
            </a:r>
          </a:p>
          <a:p>
            <a:pPr>
              <a:lnSpc>
                <a:spcPct val="93000"/>
              </a:lnSpc>
              <a:spcBef>
                <a:spcPts val="875"/>
              </a:spcBef>
            </a:pPr>
            <a:r>
              <a:rPr lang="en-GB" altLang="de-DE" sz="1400" b="1">
                <a:latin typeface="Arial" panose="020B0604020202020204" pitchFamily="34" charset="0"/>
              </a:rPr>
              <a:t>Verschlammungs-gefahr,</a:t>
            </a:r>
          </a:p>
          <a:p>
            <a:pPr>
              <a:lnSpc>
                <a:spcPct val="93000"/>
              </a:lnSpc>
              <a:spcBef>
                <a:spcPts val="875"/>
              </a:spcBef>
            </a:pPr>
            <a:r>
              <a:rPr lang="en-GB" altLang="de-DE" sz="1400" b="1">
                <a:latin typeface="Arial" panose="020B0604020202020204" pitchFamily="34" charset="0"/>
              </a:rPr>
              <a:t>nicht im Trinkwasserschutz-gebiet</a:t>
            </a:r>
          </a:p>
        </p:txBody>
      </p:sp>
      <p:grpSp>
        <p:nvGrpSpPr>
          <p:cNvPr id="312326" name="Group 6"/>
          <p:cNvGrpSpPr>
            <a:grpSpLocks/>
          </p:cNvGrpSpPr>
          <p:nvPr/>
        </p:nvGrpSpPr>
        <p:grpSpPr bwMode="auto">
          <a:xfrm>
            <a:off x="4953000" y="1228725"/>
            <a:ext cx="3581400" cy="3114675"/>
            <a:chOff x="3120" y="774"/>
            <a:chExt cx="2256" cy="1962"/>
          </a:xfrm>
        </p:grpSpPr>
        <p:grpSp>
          <p:nvGrpSpPr>
            <p:cNvPr id="312327" name="Group 7"/>
            <p:cNvGrpSpPr>
              <a:grpSpLocks/>
            </p:cNvGrpSpPr>
            <p:nvPr/>
          </p:nvGrpSpPr>
          <p:grpSpPr bwMode="auto">
            <a:xfrm>
              <a:off x="3120" y="774"/>
              <a:ext cx="2256" cy="1962"/>
              <a:chOff x="3120" y="774"/>
              <a:chExt cx="2256" cy="1962"/>
            </a:xfrm>
          </p:grpSpPr>
          <p:grpSp>
            <p:nvGrpSpPr>
              <p:cNvPr id="312328" name="Group 8"/>
              <p:cNvGrpSpPr>
                <a:grpSpLocks/>
              </p:cNvGrpSpPr>
              <p:nvPr/>
            </p:nvGrpSpPr>
            <p:grpSpPr bwMode="auto">
              <a:xfrm>
                <a:off x="3120" y="931"/>
                <a:ext cx="2256" cy="1805"/>
                <a:chOff x="4071" y="1440"/>
                <a:chExt cx="1526" cy="1061"/>
              </a:xfrm>
            </p:grpSpPr>
            <p:sp>
              <p:nvSpPr>
                <p:cNvPr id="312329" name="AutoShape 9"/>
                <p:cNvSpPr>
                  <a:spLocks noChangeArrowheads="1"/>
                </p:cNvSpPr>
                <p:nvPr/>
              </p:nvSpPr>
              <p:spPr bwMode="auto">
                <a:xfrm rot="18677411" flipV="1">
                  <a:off x="5493" y="1500"/>
                  <a:ext cx="48" cy="144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312330" name="Group 10"/>
                <p:cNvGrpSpPr>
                  <a:grpSpLocks/>
                </p:cNvGrpSpPr>
                <p:nvPr/>
              </p:nvGrpSpPr>
              <p:grpSpPr bwMode="auto">
                <a:xfrm>
                  <a:off x="4071" y="1440"/>
                  <a:ext cx="1526" cy="1061"/>
                  <a:chOff x="4071" y="1440"/>
                  <a:chExt cx="1526" cy="1061"/>
                </a:xfrm>
              </p:grpSpPr>
              <p:grpSp>
                <p:nvGrpSpPr>
                  <p:cNvPr id="312331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4080" y="1440"/>
                    <a:ext cx="1517" cy="1061"/>
                    <a:chOff x="4080" y="1440"/>
                    <a:chExt cx="1517" cy="1061"/>
                  </a:xfrm>
                </p:grpSpPr>
                <p:grpSp>
                  <p:nvGrpSpPr>
                    <p:cNvPr id="312332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80" y="1440"/>
                      <a:ext cx="1488" cy="1034"/>
                      <a:chOff x="1632" y="2398"/>
                      <a:chExt cx="1768" cy="1322"/>
                    </a:xfrm>
                  </p:grpSpPr>
                  <p:sp>
                    <p:nvSpPr>
                      <p:cNvPr id="312333" name="Rectangle 13" descr="Kugeln"/>
                      <p:cNvSpPr>
                        <a:spLocks noChangeArrowheads="1"/>
                      </p:cNvSpPr>
                      <p:nvPr/>
                    </p:nvSpPr>
                    <p:spPr bwMode="auto">
                      <a:xfrm rot="-1305692">
                        <a:off x="3330" y="2398"/>
                        <a:ext cx="47" cy="300"/>
                      </a:xfrm>
                      <a:prstGeom prst="rect">
                        <a:avLst/>
                      </a:prstGeom>
                      <a:pattFill prst="sphere">
                        <a:fgClr>
                          <a:srgbClr val="FF9900"/>
                        </a:fgClr>
                        <a:bgClr>
                          <a:schemeClr val="tx1"/>
                        </a:bgClr>
                      </a:patt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312334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88" y="2688"/>
                        <a:ext cx="1712" cy="1032"/>
                        <a:chOff x="1688" y="2360"/>
                        <a:chExt cx="1712" cy="1360"/>
                      </a:xfrm>
                    </p:grpSpPr>
                    <p:pic>
                      <p:nvPicPr>
                        <p:cNvPr id="312335" name="Picture 15" descr="hausFußb Kopie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8" y="2360"/>
                          <a:ext cx="1712" cy="13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sp>
                      <p:nvSpPr>
                        <p:cNvPr id="312336" name="Line 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51" y="3376"/>
                          <a:ext cx="3" cy="336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8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12337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022" y="2394"/>
                          <a:ext cx="3" cy="975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8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312338" name="AutoShape 18"/>
                      <p:cNvSpPr>
                        <a:spLocks noChangeArrowheads="1"/>
                      </p:cNvSpPr>
                      <p:nvPr/>
                    </p:nvSpPr>
                    <p:spPr bwMode="auto">
                      <a:xfrm rot="19421656" flipH="1">
                        <a:off x="2880" y="2400"/>
                        <a:ext cx="418" cy="453"/>
                      </a:xfrm>
                      <a:prstGeom prst="rtTriangl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2339" name="AutoShap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32" y="2400"/>
                        <a:ext cx="1686" cy="543"/>
                      </a:xfrm>
                      <a:prstGeom prst="parallelogram">
                        <a:avLst>
                          <a:gd name="adj" fmla="val 42176"/>
                        </a:avLst>
                      </a:prstGeom>
                      <a:solidFill>
                        <a:srgbClr val="00B8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2340" name="AutoShape 20" descr="Kugeln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38" y="2403"/>
                        <a:ext cx="1686" cy="543"/>
                      </a:xfrm>
                      <a:prstGeom prst="parallelogram">
                        <a:avLst>
                          <a:gd name="adj" fmla="val 42176"/>
                        </a:avLst>
                      </a:prstGeom>
                      <a:pattFill prst="sphere">
                        <a:fgClr>
                          <a:srgbClr val="FF9900"/>
                        </a:fgClr>
                        <a:bgClr>
                          <a:srgbClr val="000000"/>
                        </a:bgClr>
                      </a:patt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12341" name="AutoShape 21"/>
                    <p:cNvSpPr>
                      <a:spLocks noChangeArrowheads="1"/>
                    </p:cNvSpPr>
                    <p:nvPr/>
                  </p:nvSpPr>
                  <p:spPr bwMode="auto">
                    <a:xfrm rot="-4825833">
                      <a:off x="5304" y="2208"/>
                      <a:ext cx="292" cy="294"/>
                    </a:xfrm>
                    <a:prstGeom prst="rtTriangle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12342" name="AutoShape 22"/>
                  <p:cNvSpPr>
                    <a:spLocks noChangeArrowheads="1"/>
                  </p:cNvSpPr>
                  <p:nvPr/>
                </p:nvSpPr>
                <p:spPr bwMode="auto">
                  <a:xfrm rot="-10168953">
                    <a:off x="4071" y="1626"/>
                    <a:ext cx="96" cy="19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312343" name="AutoShape 23"/>
              <p:cNvSpPr>
                <a:spLocks noChangeArrowheads="1"/>
              </p:cNvSpPr>
              <p:nvPr/>
            </p:nvSpPr>
            <p:spPr bwMode="auto">
              <a:xfrm>
                <a:off x="4894" y="774"/>
                <a:ext cx="213" cy="163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12344" name="Rectangle 24"/>
            <p:cNvSpPr>
              <a:spLocks noChangeArrowheads="1"/>
            </p:cNvSpPr>
            <p:nvPr/>
          </p:nvSpPr>
          <p:spPr bwMode="auto">
            <a:xfrm rot="-2043412">
              <a:off x="5100" y="1312"/>
              <a:ext cx="209" cy="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2345" name="Rectangle 25"/>
            <p:cNvSpPr>
              <a:spLocks noChangeArrowheads="1"/>
            </p:cNvSpPr>
            <p:nvPr/>
          </p:nvSpPr>
          <p:spPr bwMode="auto">
            <a:xfrm rot="3890908">
              <a:off x="5160" y="1223"/>
              <a:ext cx="172" cy="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12346" name="Line 26"/>
          <p:cNvSpPr>
            <a:spLocks noChangeShapeType="1"/>
          </p:cNvSpPr>
          <p:nvPr/>
        </p:nvSpPr>
        <p:spPr bwMode="auto">
          <a:xfrm>
            <a:off x="2743200" y="4343400"/>
            <a:ext cx="6400800" cy="0"/>
          </a:xfrm>
          <a:prstGeom prst="line">
            <a:avLst/>
          </a:prstGeom>
          <a:noFill/>
          <a:ln w="76200">
            <a:pattFill prst="wdDnDiag">
              <a:fgClr>
                <a:srgbClr val="CC66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2347" name="Rectangle 27" descr="Kork"/>
          <p:cNvSpPr>
            <a:spLocks noChangeArrowheads="1"/>
          </p:cNvSpPr>
          <p:nvPr/>
        </p:nvSpPr>
        <p:spPr bwMode="auto">
          <a:xfrm>
            <a:off x="2743200" y="4343400"/>
            <a:ext cx="6400800" cy="2514600"/>
          </a:xfrm>
          <a:prstGeom prst="rect">
            <a:avLst/>
          </a:prstGeom>
          <a:blipFill dpi="0" rotWithShape="0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2348" name="AutoShape 28"/>
          <p:cNvSpPr>
            <a:spLocks noChangeArrowheads="1"/>
          </p:cNvSpPr>
          <p:nvPr/>
        </p:nvSpPr>
        <p:spPr bwMode="auto">
          <a:xfrm>
            <a:off x="5133975" y="3352800"/>
            <a:ext cx="581025" cy="847725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2357" name="Text Box 37"/>
          <p:cNvSpPr txBox="1">
            <a:spLocks noChangeArrowheads="1"/>
          </p:cNvSpPr>
          <p:nvPr/>
        </p:nvSpPr>
        <p:spPr bwMode="auto">
          <a:xfrm>
            <a:off x="5092700" y="3733800"/>
            <a:ext cx="6985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tx1"/>
                </a:solidFill>
              </a:rPr>
              <a:t>WP</a:t>
            </a:r>
          </a:p>
        </p:txBody>
      </p:sp>
      <p:sp>
        <p:nvSpPr>
          <p:cNvPr id="312350" name="Rectangle 30" descr="Wassertropfen"/>
          <p:cNvSpPr>
            <a:spLocks noChangeArrowheads="1"/>
          </p:cNvSpPr>
          <p:nvPr/>
        </p:nvSpPr>
        <p:spPr bwMode="auto">
          <a:xfrm>
            <a:off x="2743200" y="5334000"/>
            <a:ext cx="6400800" cy="381000"/>
          </a:xfrm>
          <a:prstGeom prst="rect">
            <a:avLst/>
          </a:prstGeom>
          <a:blipFill dpi="0" rotWithShape="0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12360" name="Group 40"/>
          <p:cNvGrpSpPr>
            <a:grpSpLocks/>
          </p:cNvGrpSpPr>
          <p:nvPr/>
        </p:nvGrpSpPr>
        <p:grpSpPr bwMode="auto">
          <a:xfrm>
            <a:off x="3276600" y="4114800"/>
            <a:ext cx="3733800" cy="1524000"/>
            <a:chOff x="2064" y="2592"/>
            <a:chExt cx="2352" cy="960"/>
          </a:xfrm>
        </p:grpSpPr>
        <p:sp>
          <p:nvSpPr>
            <p:cNvPr id="312351" name="Rectangle 31"/>
            <p:cNvSpPr>
              <a:spLocks noChangeArrowheads="1"/>
            </p:cNvSpPr>
            <p:nvPr/>
          </p:nvSpPr>
          <p:spPr bwMode="auto">
            <a:xfrm>
              <a:off x="2064" y="2592"/>
              <a:ext cx="96" cy="960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2353" name="Rectangle 33"/>
            <p:cNvSpPr>
              <a:spLocks noChangeArrowheads="1"/>
            </p:cNvSpPr>
            <p:nvPr/>
          </p:nvSpPr>
          <p:spPr bwMode="auto">
            <a:xfrm>
              <a:off x="3312" y="2592"/>
              <a:ext cx="96" cy="96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2354" name="Line 34"/>
            <p:cNvSpPr>
              <a:spLocks noChangeShapeType="1"/>
            </p:cNvSpPr>
            <p:nvPr/>
          </p:nvSpPr>
          <p:spPr bwMode="auto">
            <a:xfrm flipH="1">
              <a:off x="3744" y="3488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2355" name="Line 35"/>
            <p:cNvSpPr>
              <a:spLocks noChangeShapeType="1"/>
            </p:cNvSpPr>
            <p:nvPr/>
          </p:nvSpPr>
          <p:spPr bwMode="auto">
            <a:xfrm flipV="1">
              <a:off x="3360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2356" name="Line 36"/>
            <p:cNvSpPr>
              <a:spLocks noChangeShapeType="1"/>
            </p:cNvSpPr>
            <p:nvPr/>
          </p:nvSpPr>
          <p:spPr bwMode="auto">
            <a:xfrm>
              <a:off x="2112" y="292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2358" name="Line 38"/>
            <p:cNvSpPr>
              <a:spLocks noChangeShapeType="1"/>
            </p:cNvSpPr>
            <p:nvPr/>
          </p:nvSpPr>
          <p:spPr bwMode="auto">
            <a:xfrm>
              <a:off x="2112" y="2592"/>
              <a:ext cx="1152" cy="0"/>
            </a:xfrm>
            <a:prstGeom prst="line">
              <a:avLst/>
            </a:prstGeom>
            <a:no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12057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2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2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 animBg="1" autoUpdateAnimBg="0"/>
      <p:bldP spid="312324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914400" y="228600"/>
            <a:ext cx="769620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3000"/>
              </a:lnSpc>
              <a:spcBef>
                <a:spcPts val="1500"/>
              </a:spcBef>
            </a:pPr>
            <a:r>
              <a:rPr lang="en-GB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Wärmequelle</a:t>
            </a:r>
            <a:r>
              <a:rPr lang="en-GB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Tiefenbohrung</a:t>
            </a:r>
            <a:r>
              <a:rPr lang="en-GB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     Sole/ </a:t>
            </a:r>
            <a:r>
              <a:rPr lang="en-GB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Wasser</a:t>
            </a:r>
            <a:r>
              <a:rPr lang="en-GB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 WP</a:t>
            </a: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2133600" cy="181451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3000"/>
              </a:lnSpc>
              <a:spcBef>
                <a:spcPts val="875"/>
              </a:spcBef>
            </a:pPr>
            <a:r>
              <a:rPr lang="en-GB" altLang="de-DE" sz="1400" b="1">
                <a:solidFill>
                  <a:srgbClr val="3333CC"/>
                </a:solidFill>
                <a:latin typeface="Arial" panose="020B0604020202020204" pitchFamily="34" charset="0"/>
              </a:rPr>
              <a:t>Vorteile:</a:t>
            </a:r>
          </a:p>
          <a:p>
            <a:pPr>
              <a:lnSpc>
                <a:spcPct val="93000"/>
              </a:lnSpc>
              <a:spcBef>
                <a:spcPts val="875"/>
              </a:spcBef>
            </a:pPr>
            <a:r>
              <a:rPr lang="en-GB" altLang="de-DE" sz="1400" b="1">
                <a:latin typeface="Arial" panose="020B0604020202020204" pitchFamily="34" charset="0"/>
              </a:rPr>
              <a:t>Beste WP- Effizienz, </a:t>
            </a:r>
          </a:p>
          <a:p>
            <a:pPr>
              <a:lnSpc>
                <a:spcPct val="93000"/>
              </a:lnSpc>
              <a:spcBef>
                <a:spcPts val="875"/>
              </a:spcBef>
            </a:pPr>
            <a:r>
              <a:rPr lang="en-GB" altLang="de-DE" sz="1400" b="1">
                <a:latin typeface="Arial" panose="020B0604020202020204" pitchFamily="34" charset="0"/>
              </a:rPr>
              <a:t>Niedrigste WP- Betriebskosten,</a:t>
            </a:r>
          </a:p>
          <a:p>
            <a:pPr>
              <a:lnSpc>
                <a:spcPct val="93000"/>
              </a:lnSpc>
              <a:spcBef>
                <a:spcPts val="875"/>
              </a:spcBef>
            </a:pPr>
            <a:r>
              <a:rPr lang="en-GB" altLang="de-DE" sz="1400" b="1">
                <a:latin typeface="Arial" panose="020B0604020202020204" pitchFamily="34" charset="0"/>
              </a:rPr>
              <a:t>keine Zusatzheizung nötig,</a:t>
            </a:r>
            <a:br>
              <a:rPr lang="en-GB" altLang="de-DE" sz="1400" b="1">
                <a:latin typeface="Arial" panose="020B0604020202020204" pitchFamily="34" charset="0"/>
              </a:rPr>
            </a:br>
            <a:endParaRPr lang="en-GB" altLang="de-DE" sz="1400" b="1">
              <a:latin typeface="Arial" panose="020B0604020202020204" pitchFamily="34" charset="0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81000" y="3581400"/>
            <a:ext cx="2174875" cy="2632075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3000"/>
              </a:lnSpc>
              <a:spcBef>
                <a:spcPts val="875"/>
              </a:spcBef>
            </a:pPr>
            <a:r>
              <a:rPr lang="en-GB" altLang="de-DE" sz="1400" b="1">
                <a:solidFill>
                  <a:srgbClr val="3333CC"/>
                </a:solidFill>
                <a:latin typeface="Arial" panose="020B0604020202020204" pitchFamily="34" charset="0"/>
              </a:rPr>
              <a:t>Nachteile:</a:t>
            </a:r>
          </a:p>
          <a:p>
            <a:pPr>
              <a:lnSpc>
                <a:spcPct val="93000"/>
              </a:lnSpc>
              <a:spcBef>
                <a:spcPts val="875"/>
              </a:spcBef>
            </a:pPr>
            <a:r>
              <a:rPr lang="de-DE" altLang="de-DE" sz="1400" b="1">
                <a:latin typeface="Arial" panose="020B0604020202020204" pitchFamily="34" charset="0"/>
              </a:rPr>
              <a:t>Bodengutachten !</a:t>
            </a:r>
          </a:p>
          <a:p>
            <a:pPr>
              <a:lnSpc>
                <a:spcPct val="93000"/>
              </a:lnSpc>
              <a:spcBef>
                <a:spcPts val="875"/>
              </a:spcBef>
            </a:pPr>
            <a:r>
              <a:rPr lang="de-DE" altLang="de-DE" sz="1400" b="1">
                <a:latin typeface="Arial" panose="020B0604020202020204" pitchFamily="34" charset="0"/>
              </a:rPr>
              <a:t>Genehmigungspflicht,</a:t>
            </a:r>
          </a:p>
          <a:p>
            <a:pPr>
              <a:lnSpc>
                <a:spcPct val="93000"/>
              </a:lnSpc>
              <a:spcBef>
                <a:spcPts val="875"/>
              </a:spcBef>
            </a:pPr>
            <a:r>
              <a:rPr lang="de-DE" altLang="de-DE" sz="1400" b="1">
                <a:latin typeface="Arial" panose="020B0604020202020204" pitchFamily="34" charset="0"/>
              </a:rPr>
              <a:t>abhängig von</a:t>
            </a:r>
            <a:r>
              <a:rPr lang="en-GB" altLang="de-DE" sz="1400" b="1">
                <a:latin typeface="Arial" panose="020B0604020202020204" pitchFamily="34" charset="0"/>
              </a:rPr>
              <a:t> Bodenqualität,</a:t>
            </a:r>
          </a:p>
          <a:p>
            <a:pPr>
              <a:lnSpc>
                <a:spcPct val="93000"/>
              </a:lnSpc>
              <a:spcBef>
                <a:spcPts val="875"/>
              </a:spcBef>
            </a:pPr>
            <a:r>
              <a:rPr lang="en-GB" altLang="de-DE" sz="1400" b="1">
                <a:latin typeface="Arial" panose="020B0604020202020204" pitchFamily="34" charset="0"/>
              </a:rPr>
              <a:t>hohe Bohrkosten,</a:t>
            </a:r>
            <a:br>
              <a:rPr lang="en-GB" altLang="de-DE" sz="1400" b="1">
                <a:latin typeface="Arial" panose="020B0604020202020204" pitchFamily="34" charset="0"/>
              </a:rPr>
            </a:br>
            <a:r>
              <a:rPr lang="en-GB" altLang="de-DE" sz="1400" b="1">
                <a:latin typeface="Arial" panose="020B0604020202020204" pitchFamily="34" charset="0"/>
              </a:rPr>
              <a:t>Kosten der Bohrung schlecht kalkulierbar,</a:t>
            </a:r>
          </a:p>
          <a:p>
            <a:pPr>
              <a:lnSpc>
                <a:spcPct val="93000"/>
              </a:lnSpc>
              <a:spcBef>
                <a:spcPts val="875"/>
              </a:spcBef>
            </a:pPr>
            <a:r>
              <a:rPr lang="en-GB" altLang="de-DE" sz="1400" b="1">
                <a:latin typeface="Arial" panose="020B0604020202020204" pitchFamily="34" charset="0"/>
              </a:rPr>
              <a:t>größte Gefahr der Fehlauslegung</a:t>
            </a:r>
          </a:p>
        </p:txBody>
      </p:sp>
      <p:grpSp>
        <p:nvGrpSpPr>
          <p:cNvPr id="44059" name="Group 27"/>
          <p:cNvGrpSpPr>
            <a:grpSpLocks/>
          </p:cNvGrpSpPr>
          <p:nvPr/>
        </p:nvGrpSpPr>
        <p:grpSpPr bwMode="auto">
          <a:xfrm>
            <a:off x="4953000" y="1228725"/>
            <a:ext cx="3581400" cy="3114675"/>
            <a:chOff x="3120" y="774"/>
            <a:chExt cx="2256" cy="1962"/>
          </a:xfrm>
        </p:grpSpPr>
        <p:grpSp>
          <p:nvGrpSpPr>
            <p:cNvPr id="44060" name="Group 28"/>
            <p:cNvGrpSpPr>
              <a:grpSpLocks/>
            </p:cNvGrpSpPr>
            <p:nvPr/>
          </p:nvGrpSpPr>
          <p:grpSpPr bwMode="auto">
            <a:xfrm>
              <a:off x="3120" y="774"/>
              <a:ext cx="2256" cy="1962"/>
              <a:chOff x="3120" y="774"/>
              <a:chExt cx="2256" cy="1962"/>
            </a:xfrm>
          </p:grpSpPr>
          <p:grpSp>
            <p:nvGrpSpPr>
              <p:cNvPr id="44061" name="Group 29"/>
              <p:cNvGrpSpPr>
                <a:grpSpLocks/>
              </p:cNvGrpSpPr>
              <p:nvPr/>
            </p:nvGrpSpPr>
            <p:grpSpPr bwMode="auto">
              <a:xfrm>
                <a:off x="3120" y="931"/>
                <a:ext cx="2256" cy="1805"/>
                <a:chOff x="4071" y="1440"/>
                <a:chExt cx="1526" cy="1061"/>
              </a:xfrm>
            </p:grpSpPr>
            <p:sp>
              <p:nvSpPr>
                <p:cNvPr id="44062" name="AutoShape 30"/>
                <p:cNvSpPr>
                  <a:spLocks noChangeArrowheads="1"/>
                </p:cNvSpPr>
                <p:nvPr/>
              </p:nvSpPr>
              <p:spPr bwMode="auto">
                <a:xfrm rot="18677411" flipV="1">
                  <a:off x="5493" y="1500"/>
                  <a:ext cx="48" cy="144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44063" name="Group 31"/>
                <p:cNvGrpSpPr>
                  <a:grpSpLocks/>
                </p:cNvGrpSpPr>
                <p:nvPr/>
              </p:nvGrpSpPr>
              <p:grpSpPr bwMode="auto">
                <a:xfrm>
                  <a:off x="4071" y="1440"/>
                  <a:ext cx="1526" cy="1061"/>
                  <a:chOff x="4071" y="1440"/>
                  <a:chExt cx="1526" cy="1061"/>
                </a:xfrm>
              </p:grpSpPr>
              <p:grpSp>
                <p:nvGrpSpPr>
                  <p:cNvPr id="44064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4080" y="1440"/>
                    <a:ext cx="1517" cy="1061"/>
                    <a:chOff x="4080" y="1440"/>
                    <a:chExt cx="1517" cy="1061"/>
                  </a:xfrm>
                </p:grpSpPr>
                <p:grpSp>
                  <p:nvGrpSpPr>
                    <p:cNvPr id="44065" name="Group 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80" y="1440"/>
                      <a:ext cx="1488" cy="1034"/>
                      <a:chOff x="1632" y="2398"/>
                      <a:chExt cx="1768" cy="1322"/>
                    </a:xfrm>
                  </p:grpSpPr>
                  <p:sp>
                    <p:nvSpPr>
                      <p:cNvPr id="44066" name="Rectangle 34" descr="Kugeln"/>
                      <p:cNvSpPr>
                        <a:spLocks noChangeArrowheads="1"/>
                      </p:cNvSpPr>
                      <p:nvPr/>
                    </p:nvSpPr>
                    <p:spPr bwMode="auto">
                      <a:xfrm rot="-1305692">
                        <a:off x="3330" y="2398"/>
                        <a:ext cx="47" cy="300"/>
                      </a:xfrm>
                      <a:prstGeom prst="rect">
                        <a:avLst/>
                      </a:prstGeom>
                      <a:pattFill prst="sphere">
                        <a:fgClr>
                          <a:srgbClr val="FF9900"/>
                        </a:fgClr>
                        <a:bgClr>
                          <a:schemeClr val="tx1"/>
                        </a:bgClr>
                      </a:patt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44067" name="Group 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88" y="2688"/>
                        <a:ext cx="1712" cy="1032"/>
                        <a:chOff x="1688" y="2360"/>
                        <a:chExt cx="1712" cy="1360"/>
                      </a:xfrm>
                    </p:grpSpPr>
                    <p:pic>
                      <p:nvPicPr>
                        <p:cNvPr id="44068" name="Picture 36" descr="hausFußb Kopie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8" y="2360"/>
                          <a:ext cx="1712" cy="13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sp>
                      <p:nvSpPr>
                        <p:cNvPr id="44069" name="Line 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51" y="3376"/>
                          <a:ext cx="3" cy="336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8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4070" name="Line 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022" y="2394"/>
                          <a:ext cx="3" cy="975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8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44071" name="AutoShape 39"/>
                      <p:cNvSpPr>
                        <a:spLocks noChangeArrowheads="1"/>
                      </p:cNvSpPr>
                      <p:nvPr/>
                    </p:nvSpPr>
                    <p:spPr bwMode="auto">
                      <a:xfrm rot="19421656" flipH="1">
                        <a:off x="2880" y="2400"/>
                        <a:ext cx="418" cy="453"/>
                      </a:xfrm>
                      <a:prstGeom prst="rtTriangl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4072" name="AutoShape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32" y="2400"/>
                        <a:ext cx="1686" cy="543"/>
                      </a:xfrm>
                      <a:prstGeom prst="parallelogram">
                        <a:avLst>
                          <a:gd name="adj" fmla="val 42176"/>
                        </a:avLst>
                      </a:prstGeom>
                      <a:solidFill>
                        <a:srgbClr val="00B8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4073" name="AutoShape 41" descr="Kugeln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38" y="2403"/>
                        <a:ext cx="1686" cy="543"/>
                      </a:xfrm>
                      <a:prstGeom prst="parallelogram">
                        <a:avLst>
                          <a:gd name="adj" fmla="val 42176"/>
                        </a:avLst>
                      </a:prstGeom>
                      <a:pattFill prst="sphere">
                        <a:fgClr>
                          <a:srgbClr val="FF9900"/>
                        </a:fgClr>
                        <a:bgClr>
                          <a:srgbClr val="000000"/>
                        </a:bgClr>
                      </a:patt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4074" name="AutoShape 42"/>
                    <p:cNvSpPr>
                      <a:spLocks noChangeArrowheads="1"/>
                    </p:cNvSpPr>
                    <p:nvPr/>
                  </p:nvSpPr>
                  <p:spPr bwMode="auto">
                    <a:xfrm rot="-4825833">
                      <a:off x="5304" y="2208"/>
                      <a:ext cx="292" cy="294"/>
                    </a:xfrm>
                    <a:prstGeom prst="rtTriangle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4075" name="AutoShape 43"/>
                  <p:cNvSpPr>
                    <a:spLocks noChangeArrowheads="1"/>
                  </p:cNvSpPr>
                  <p:nvPr/>
                </p:nvSpPr>
                <p:spPr bwMode="auto">
                  <a:xfrm rot="-10168953">
                    <a:off x="4071" y="1626"/>
                    <a:ext cx="96" cy="19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44076" name="AutoShape 44"/>
              <p:cNvSpPr>
                <a:spLocks noChangeArrowheads="1"/>
              </p:cNvSpPr>
              <p:nvPr/>
            </p:nvSpPr>
            <p:spPr bwMode="auto">
              <a:xfrm>
                <a:off x="4894" y="774"/>
                <a:ext cx="213" cy="163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4077" name="Rectangle 45"/>
            <p:cNvSpPr>
              <a:spLocks noChangeArrowheads="1"/>
            </p:cNvSpPr>
            <p:nvPr/>
          </p:nvSpPr>
          <p:spPr bwMode="auto">
            <a:xfrm rot="-2043412">
              <a:off x="5100" y="1312"/>
              <a:ext cx="209" cy="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78" name="Rectangle 46"/>
            <p:cNvSpPr>
              <a:spLocks noChangeArrowheads="1"/>
            </p:cNvSpPr>
            <p:nvPr/>
          </p:nvSpPr>
          <p:spPr bwMode="auto">
            <a:xfrm rot="3890908">
              <a:off x="5160" y="1223"/>
              <a:ext cx="172" cy="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4080" name="AutoShape 48"/>
          <p:cNvSpPr>
            <a:spLocks noChangeArrowheads="1"/>
          </p:cNvSpPr>
          <p:nvPr/>
        </p:nvSpPr>
        <p:spPr bwMode="auto">
          <a:xfrm>
            <a:off x="5105400" y="3352800"/>
            <a:ext cx="609600" cy="847725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81" name="Rectangle 49" descr="Kork"/>
          <p:cNvSpPr>
            <a:spLocks noChangeArrowheads="1"/>
          </p:cNvSpPr>
          <p:nvPr/>
        </p:nvSpPr>
        <p:spPr bwMode="auto">
          <a:xfrm>
            <a:off x="2743200" y="4343400"/>
            <a:ext cx="6400800" cy="2514600"/>
          </a:xfrm>
          <a:prstGeom prst="rect">
            <a:avLst/>
          </a:prstGeom>
          <a:blipFill dpi="0" rotWithShape="0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85" name="Text Box 53"/>
          <p:cNvSpPr txBox="1">
            <a:spLocks noChangeArrowheads="1"/>
          </p:cNvSpPr>
          <p:nvPr/>
        </p:nvSpPr>
        <p:spPr bwMode="auto">
          <a:xfrm>
            <a:off x="5715000" y="6245225"/>
            <a:ext cx="1066800" cy="6127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tx1"/>
                </a:solidFill>
              </a:rPr>
              <a:t>80 m bis 100 m</a:t>
            </a:r>
          </a:p>
        </p:txBody>
      </p:sp>
      <p:sp>
        <p:nvSpPr>
          <p:cNvPr id="44079" name="Text Box 47"/>
          <p:cNvSpPr txBox="1">
            <a:spLocks noChangeArrowheads="1"/>
          </p:cNvSpPr>
          <p:nvPr/>
        </p:nvSpPr>
        <p:spPr bwMode="auto">
          <a:xfrm>
            <a:off x="5092700" y="3733800"/>
            <a:ext cx="609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tx1"/>
                </a:solidFill>
              </a:rPr>
              <a:t>WP</a:t>
            </a:r>
          </a:p>
        </p:txBody>
      </p:sp>
      <p:grpSp>
        <p:nvGrpSpPr>
          <p:cNvPr id="44092" name="Group 60"/>
          <p:cNvGrpSpPr>
            <a:grpSpLocks/>
          </p:cNvGrpSpPr>
          <p:nvPr/>
        </p:nvGrpSpPr>
        <p:grpSpPr bwMode="auto">
          <a:xfrm>
            <a:off x="4191000" y="4114800"/>
            <a:ext cx="1223963" cy="2338388"/>
            <a:chOff x="2640" y="2592"/>
            <a:chExt cx="771" cy="1473"/>
          </a:xfrm>
        </p:grpSpPr>
        <p:grpSp>
          <p:nvGrpSpPr>
            <p:cNvPr id="44091" name="Group 59"/>
            <p:cNvGrpSpPr>
              <a:grpSpLocks/>
            </p:cNvGrpSpPr>
            <p:nvPr/>
          </p:nvGrpSpPr>
          <p:grpSpPr bwMode="auto">
            <a:xfrm>
              <a:off x="2640" y="2592"/>
              <a:ext cx="768" cy="1392"/>
              <a:chOff x="2640" y="2592"/>
              <a:chExt cx="768" cy="1392"/>
            </a:xfrm>
          </p:grpSpPr>
          <p:sp>
            <p:nvSpPr>
              <p:cNvPr id="44083" name="Rectangle 51"/>
              <p:cNvSpPr>
                <a:spLocks noChangeArrowheads="1"/>
              </p:cNvSpPr>
              <p:nvPr/>
            </p:nvSpPr>
            <p:spPr bwMode="auto">
              <a:xfrm>
                <a:off x="3312" y="2592"/>
                <a:ext cx="48" cy="1392"/>
              </a:xfrm>
              <a:prstGeom prst="rect">
                <a:avLst/>
              </a:prstGeom>
              <a:solidFill>
                <a:srgbClr val="00B8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084" name="Rectangle 52"/>
              <p:cNvSpPr>
                <a:spLocks noChangeArrowheads="1"/>
              </p:cNvSpPr>
              <p:nvPr/>
            </p:nvSpPr>
            <p:spPr bwMode="auto">
              <a:xfrm>
                <a:off x="3360" y="2592"/>
                <a:ext cx="48" cy="1392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CEC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087" name="Text Box 55"/>
              <p:cNvSpPr txBox="1">
                <a:spLocks noChangeArrowheads="1"/>
              </p:cNvSpPr>
              <p:nvPr/>
            </p:nvSpPr>
            <p:spPr bwMode="auto">
              <a:xfrm>
                <a:off x="2640" y="3168"/>
                <a:ext cx="480" cy="222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de-DE">
                    <a:solidFill>
                      <a:schemeClr val="tx1"/>
                    </a:solidFill>
                  </a:rPr>
                  <a:t>Sole</a:t>
                </a:r>
              </a:p>
            </p:txBody>
          </p:sp>
          <p:sp>
            <p:nvSpPr>
              <p:cNvPr id="44088" name="Line 56"/>
              <p:cNvSpPr>
                <a:spLocks noChangeShapeType="1"/>
              </p:cNvSpPr>
              <p:nvPr/>
            </p:nvSpPr>
            <p:spPr bwMode="auto">
              <a:xfrm>
                <a:off x="3120" y="3264"/>
                <a:ext cx="240" cy="24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4090" name="Rectangle 58"/>
            <p:cNvSpPr>
              <a:spLocks noChangeArrowheads="1"/>
            </p:cNvSpPr>
            <p:nvPr/>
          </p:nvSpPr>
          <p:spPr bwMode="auto">
            <a:xfrm flipV="1">
              <a:off x="3312" y="3974"/>
              <a:ext cx="99" cy="91"/>
            </a:xfrm>
            <a:prstGeom prst="rect">
              <a:avLst/>
            </a:prstGeom>
            <a:gradFill rotWithShape="1">
              <a:gsLst>
                <a:gs pos="0">
                  <a:srgbClr val="19BDFF"/>
                </a:gs>
                <a:gs pos="100000">
                  <a:srgbClr val="C5EE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0844111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 autoUpdateAnimBg="0"/>
      <p:bldP spid="4403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rafik 1"/>
          <p:cNvPicPr/>
          <p:nvPr/>
        </p:nvPicPr>
        <p:blipFill>
          <a:blip r:embed="rId2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82" t="14010" r="30510" b="4683"/>
          <a:stretch/>
        </p:blipFill>
        <p:spPr>
          <a:xfrm>
            <a:off x="0" y="0"/>
            <a:ext cx="5015880" cy="4847400"/>
          </a:xfrm>
          <a:prstGeom prst="rect">
            <a:avLst/>
          </a:prstGeom>
          <a:ln>
            <a:noFill/>
          </a:ln>
        </p:spPr>
      </p:pic>
      <p:pic>
        <p:nvPicPr>
          <p:cNvPr id="256" name="Grafik 2"/>
          <p:cNvPicPr/>
          <p:nvPr/>
        </p:nvPicPr>
        <p:blipFill>
          <a:blip r:embed="rId3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3763" y="1219904"/>
            <a:ext cx="4104360" cy="5590800"/>
          </a:xfrm>
          <a:prstGeom prst="rect">
            <a:avLst/>
          </a:prstGeom>
          <a:ln>
            <a:noFill/>
          </a:ln>
        </p:spPr>
      </p:pic>
      <p:sp>
        <p:nvSpPr>
          <p:cNvPr id="257" name="CustomShape 1"/>
          <p:cNvSpPr/>
          <p:nvPr/>
        </p:nvSpPr>
        <p:spPr>
          <a:xfrm>
            <a:off x="113400" y="5010840"/>
            <a:ext cx="4787280" cy="185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Infomaterial unter:</a:t>
            </a: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600" b="0" u="sng" strike="noStrike" spc="-1">
                <a:solidFill>
                  <a:srgbClr val="0563C1"/>
                </a:solidFill>
                <a:uFillTx/>
                <a:latin typeface="Arial"/>
                <a:ea typeface="DejaVu Sans"/>
                <a:hlinkClick r:id="rId4"/>
              </a:rPr>
              <a:t>https://erlangen.bund-naturschutz.de/aktiv-beim-bn/ag-neue-energie/infomaterial</a:t>
            </a:r>
            <a:r>
              <a:rPr lang="de-DE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endParaRPr lang="de-DE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oder</a:t>
            </a:r>
            <a:endParaRPr lang="de-DE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600" b="0" u="sng" strike="noStrike" spc="-1">
                <a:solidFill>
                  <a:srgbClr val="0563C1"/>
                </a:solidFill>
                <a:uFillTx/>
                <a:latin typeface="Arial"/>
                <a:ea typeface="DejaVu Sans"/>
                <a:hlinkClick r:id="rId5"/>
              </a:rPr>
              <a:t>www.horbiradio.de</a:t>
            </a:r>
            <a:r>
              <a:rPr lang="de-DE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linke Spalte</a:t>
            </a:r>
            <a:endParaRPr lang="de-DE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2" name="Diagramm 5"/>
          <p:cNvGraphicFramePr/>
          <p:nvPr/>
        </p:nvGraphicFramePr>
        <p:xfrm>
          <a:off x="561240" y="1108080"/>
          <a:ext cx="7468920" cy="5749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3" name="CustomShape 1"/>
          <p:cNvSpPr/>
          <p:nvPr/>
        </p:nvSpPr>
        <p:spPr>
          <a:xfrm>
            <a:off x="355680" y="0"/>
            <a:ext cx="820368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2400" b="1" strike="noStrike" spc="-1">
                <a:solidFill>
                  <a:srgbClr val="FF0000"/>
                </a:solidFill>
                <a:latin typeface="Arial"/>
                <a:ea typeface="DejaVu Sans"/>
              </a:rPr>
              <a:t>Wärmepumpe im Vergleich, geringster Primäerenergie Einsatz   </a:t>
            </a:r>
            <a:r>
              <a:rPr lang="de-DE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(bei JAZ von lediglich 3)</a:t>
            </a:r>
            <a:endParaRPr lang="de-DE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4" name="Diagramm 5"/>
          <p:cNvGraphicFramePr/>
          <p:nvPr/>
        </p:nvGraphicFramePr>
        <p:xfrm>
          <a:off x="499680" y="1584720"/>
          <a:ext cx="7766280" cy="5272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5" name="CustomShape 1"/>
          <p:cNvSpPr/>
          <p:nvPr/>
        </p:nvSpPr>
        <p:spPr>
          <a:xfrm>
            <a:off x="355680" y="0"/>
            <a:ext cx="820368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2400" b="1" strike="noStrike" spc="-1">
                <a:solidFill>
                  <a:srgbClr val="FF0000"/>
                </a:solidFill>
                <a:latin typeface="Arial"/>
                <a:ea typeface="DejaVu Sans"/>
              </a:rPr>
              <a:t>Wärmepumpe hat im Vergleich den geringsten Primäerenergie Einsatz   </a:t>
            </a:r>
            <a:r>
              <a:rPr lang="de-DE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(bei JAZ von lediglich 3)</a:t>
            </a:r>
            <a:endParaRPr lang="de-DE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rafik 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76840" y="1539360"/>
            <a:ext cx="3067920" cy="3039120"/>
          </a:xfrm>
          <a:prstGeom prst="rect">
            <a:avLst/>
          </a:prstGeom>
          <a:ln>
            <a:noFill/>
          </a:ln>
        </p:spPr>
      </p:pic>
      <p:pic>
        <p:nvPicPr>
          <p:cNvPr id="427" name="Grafik 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801960" y="4768560"/>
            <a:ext cx="1872000" cy="2013480"/>
          </a:xfrm>
          <a:prstGeom prst="rect">
            <a:avLst/>
          </a:prstGeom>
          <a:ln>
            <a:noFill/>
          </a:ln>
        </p:spPr>
      </p:pic>
      <p:pic>
        <p:nvPicPr>
          <p:cNvPr id="428" name="Grafik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0000">
            <a:off x="2801520" y="1552320"/>
            <a:ext cx="3873240" cy="2178720"/>
          </a:xfrm>
          <a:prstGeom prst="rect">
            <a:avLst/>
          </a:prstGeom>
          <a:ln>
            <a:noFill/>
          </a:ln>
        </p:spPr>
      </p:pic>
      <p:pic>
        <p:nvPicPr>
          <p:cNvPr id="429" name="Grafik 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0000">
            <a:off x="5386320" y="1545840"/>
            <a:ext cx="3843000" cy="2161440"/>
          </a:xfrm>
          <a:prstGeom prst="rect">
            <a:avLst/>
          </a:prstGeom>
          <a:ln>
            <a:noFill/>
          </a:ln>
        </p:spPr>
      </p:pic>
      <p:pic>
        <p:nvPicPr>
          <p:cNvPr id="430" name="Grafik 6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76840" y="4843440"/>
            <a:ext cx="3300120" cy="1898640"/>
          </a:xfrm>
          <a:prstGeom prst="rect">
            <a:avLst/>
          </a:prstGeom>
          <a:ln>
            <a:noFill/>
          </a:ln>
        </p:spPr>
      </p:pic>
      <p:sp>
        <p:nvSpPr>
          <p:cNvPr id="431" name="CustomShape 1"/>
          <p:cNvSpPr/>
          <p:nvPr/>
        </p:nvSpPr>
        <p:spPr>
          <a:xfrm>
            <a:off x="668520" y="56520"/>
            <a:ext cx="790488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Beispiel einer Luft/Wasser Wärmepumpe und JAZ über 6 Jahre</a:t>
            </a:r>
            <a:endParaRPr lang="de-DE" sz="2000" b="0" strike="noStrike" spc="-1">
              <a:latin typeface="Arial"/>
            </a:endParaRPr>
          </a:p>
        </p:txBody>
      </p:sp>
      <p:sp>
        <p:nvSpPr>
          <p:cNvPr id="432" name="CustomShape 2"/>
          <p:cNvSpPr/>
          <p:nvPr/>
        </p:nvSpPr>
        <p:spPr>
          <a:xfrm>
            <a:off x="5898960" y="4710960"/>
            <a:ext cx="289908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Stromverbrauch incl. aller Verbraucher:</a:t>
            </a: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0" strike="noStrike" spc="-1">
                <a:solidFill>
                  <a:srgbClr val="2F5597"/>
                </a:solidFill>
                <a:latin typeface="Arial"/>
                <a:ea typeface="DejaVu Sans"/>
              </a:rPr>
              <a:t>39513 kWh</a:t>
            </a: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Wärmeertrag:</a:t>
            </a: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1800" b="0" strike="noStrike" spc="-1">
                <a:solidFill>
                  <a:srgbClr val="C00000"/>
                </a:solidFill>
                <a:latin typeface="Arial"/>
                <a:ea typeface="DejaVu Sans"/>
              </a:rPr>
              <a:t>135174 kWh</a:t>
            </a: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1800" b="1" strike="noStrike" spc="-1">
                <a:solidFill>
                  <a:srgbClr val="548235"/>
                </a:solidFill>
                <a:latin typeface="Arial"/>
                <a:ea typeface="DejaVu Sans"/>
              </a:rPr>
              <a:t>JAZ = 3,42  dazu noch PV-Strom Einsatz!</a:t>
            </a:r>
            <a:endParaRPr lang="de-DE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rafik 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76840" y="1539360"/>
            <a:ext cx="3067920" cy="3039120"/>
          </a:xfrm>
          <a:prstGeom prst="rect">
            <a:avLst/>
          </a:prstGeom>
          <a:ln>
            <a:noFill/>
          </a:ln>
        </p:spPr>
      </p:pic>
      <p:pic>
        <p:nvPicPr>
          <p:cNvPr id="427" name="Grafik 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801960" y="4768560"/>
            <a:ext cx="1872000" cy="2013480"/>
          </a:xfrm>
          <a:prstGeom prst="rect">
            <a:avLst/>
          </a:prstGeom>
          <a:ln>
            <a:noFill/>
          </a:ln>
        </p:spPr>
      </p:pic>
      <p:pic>
        <p:nvPicPr>
          <p:cNvPr id="428" name="Grafik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0000">
            <a:off x="2801520" y="1552320"/>
            <a:ext cx="3873240" cy="2178720"/>
          </a:xfrm>
          <a:prstGeom prst="rect">
            <a:avLst/>
          </a:prstGeom>
          <a:ln>
            <a:noFill/>
          </a:ln>
        </p:spPr>
      </p:pic>
      <p:pic>
        <p:nvPicPr>
          <p:cNvPr id="429" name="Grafik 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0000">
            <a:off x="5386320" y="1545840"/>
            <a:ext cx="3843000" cy="2161440"/>
          </a:xfrm>
          <a:prstGeom prst="rect">
            <a:avLst/>
          </a:prstGeom>
          <a:ln>
            <a:noFill/>
          </a:ln>
        </p:spPr>
      </p:pic>
      <p:pic>
        <p:nvPicPr>
          <p:cNvPr id="430" name="Grafik 6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76840" y="4843440"/>
            <a:ext cx="3300120" cy="1898640"/>
          </a:xfrm>
          <a:prstGeom prst="rect">
            <a:avLst/>
          </a:prstGeom>
          <a:ln>
            <a:noFill/>
          </a:ln>
        </p:spPr>
      </p:pic>
      <p:sp>
        <p:nvSpPr>
          <p:cNvPr id="431" name="CustomShape 1"/>
          <p:cNvSpPr/>
          <p:nvPr/>
        </p:nvSpPr>
        <p:spPr>
          <a:xfrm>
            <a:off x="668520" y="56520"/>
            <a:ext cx="790488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Beispiel einer Luft/Wasser Wärmepumpe und JAZ über 6 Jahre</a:t>
            </a:r>
            <a:endParaRPr lang="de-DE" sz="2000" b="0" strike="noStrike" spc="-1">
              <a:latin typeface="Arial"/>
            </a:endParaRPr>
          </a:p>
        </p:txBody>
      </p:sp>
      <p:sp>
        <p:nvSpPr>
          <p:cNvPr id="432" name="CustomShape 2"/>
          <p:cNvSpPr/>
          <p:nvPr/>
        </p:nvSpPr>
        <p:spPr>
          <a:xfrm>
            <a:off x="5898960" y="4710960"/>
            <a:ext cx="289908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Stromverbrauch incl. aller Verbraucher:</a:t>
            </a: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0" strike="noStrike" spc="-1">
                <a:solidFill>
                  <a:srgbClr val="2F5597"/>
                </a:solidFill>
                <a:latin typeface="Arial"/>
                <a:ea typeface="DejaVu Sans"/>
              </a:rPr>
              <a:t>39513 kWh</a:t>
            </a: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Wärmeertrag:</a:t>
            </a: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1800" b="0" strike="noStrike" spc="-1">
                <a:solidFill>
                  <a:srgbClr val="C00000"/>
                </a:solidFill>
                <a:latin typeface="Arial"/>
                <a:ea typeface="DejaVu Sans"/>
              </a:rPr>
              <a:t>135174 kWh</a:t>
            </a: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1800" b="1" strike="noStrike" spc="-1">
                <a:solidFill>
                  <a:srgbClr val="548235"/>
                </a:solidFill>
                <a:latin typeface="Arial"/>
                <a:ea typeface="DejaVu Sans"/>
              </a:rPr>
              <a:t>JAZ = 3,42  dazu noch PV-Strom Einsatz!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648781" y="4768560"/>
            <a:ext cx="549522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Messwert 2021:</a:t>
            </a:r>
          </a:p>
          <a:p>
            <a:r>
              <a:rPr lang="de-DE" sz="2400" b="1" dirty="0" smtClean="0"/>
              <a:t>COP bei -11°C  </a:t>
            </a:r>
            <a:br>
              <a:rPr lang="de-DE" sz="2400" b="1" dirty="0" smtClean="0"/>
            </a:br>
            <a:r>
              <a:rPr lang="de-DE" sz="2400" b="1" dirty="0" smtClean="0"/>
              <a:t>9,018 kWh Wärme / 3,09 kWh Strom </a:t>
            </a:r>
          </a:p>
          <a:p>
            <a:pPr algn="ctr"/>
            <a:r>
              <a:rPr lang="de-DE" sz="2400" b="1" dirty="0" smtClean="0"/>
              <a:t>= 2,92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99056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CustomShape 1"/>
          <p:cNvSpPr/>
          <p:nvPr/>
        </p:nvSpPr>
        <p:spPr>
          <a:xfrm>
            <a:off x="150480" y="294480"/>
            <a:ext cx="8781120" cy="648684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Ölheizung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Gasheizung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Elektroheizung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Blockheizkraftwerk, BHKW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Wärmepumpe 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FF0000"/>
                </a:solidFill>
                <a:latin typeface="Calibri"/>
                <a:ea typeface="DejaVu Sans"/>
              </a:rPr>
              <a:t>Fernwärme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FF0000"/>
                </a:solidFill>
                <a:latin typeface="Calibri"/>
                <a:ea typeface="DejaVu Sans"/>
              </a:rPr>
              <a:t>Nahwärme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Pelletheizung       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Zusatzheizung </a:t>
            </a:r>
            <a:r>
              <a:t/>
            </a:r>
            <a:br/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autonome Alternativen</a:t>
            </a:r>
            <a:endParaRPr lang="de-DE" sz="2800" b="0" strike="noStrike" spc="-1">
              <a:latin typeface="Arial"/>
            </a:endParaRPr>
          </a:p>
        </p:txBody>
      </p:sp>
      <p:grpSp>
        <p:nvGrpSpPr>
          <p:cNvPr id="434" name="Group 2"/>
          <p:cNvGrpSpPr/>
          <p:nvPr/>
        </p:nvGrpSpPr>
        <p:grpSpPr>
          <a:xfrm>
            <a:off x="6892200" y="305280"/>
            <a:ext cx="1982160" cy="6352920"/>
            <a:chOff x="6892200" y="305280"/>
            <a:chExt cx="1982160" cy="6352920"/>
          </a:xfrm>
        </p:grpSpPr>
        <p:pic>
          <p:nvPicPr>
            <p:cNvPr id="435" name="Picture 41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6899760" y="305280"/>
              <a:ext cx="1974600" cy="4457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436" name="CustomShape 3"/>
            <p:cNvSpPr/>
            <p:nvPr/>
          </p:nvSpPr>
          <p:spPr>
            <a:xfrm>
              <a:off x="6892200" y="4763880"/>
              <a:ext cx="1982160" cy="189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  <a:spcBef>
                  <a:spcPts val="794"/>
                </a:spcBef>
              </a:pPr>
              <a:r>
                <a:rPr lang="de-DE" sz="16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ESTW:</a:t>
              </a:r>
              <a:endParaRPr lang="de-DE" sz="16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spcBef>
                  <a:spcPts val="794"/>
                </a:spcBef>
              </a:pPr>
              <a:r>
                <a:rPr lang="de-DE" sz="16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Fernheizung von </a:t>
              </a:r>
              <a:r>
                <a:t/>
              </a:r>
              <a:br/>
              <a:r>
                <a:rPr lang="de-DE" sz="16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Gas und Dampf- (GuD) KWK </a:t>
              </a:r>
              <a:r>
                <a:t/>
              </a:r>
              <a:br/>
              <a:r>
                <a:rPr lang="de-DE" sz="16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Anlagen, </a:t>
              </a:r>
              <a:r>
                <a:t/>
              </a:r>
              <a:br/>
              <a:r>
                <a:rPr lang="de-DE" sz="16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sehr effizient mit </a:t>
              </a:r>
              <a:r>
                <a:t/>
              </a:r>
              <a:br/>
              <a:r>
                <a:rPr lang="de-DE" sz="16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50 % Strom!</a:t>
              </a:r>
              <a:endParaRPr lang="de-DE" sz="1600" b="0" strike="noStrike" spc="-1">
                <a:latin typeface="Arial"/>
              </a:endParaRPr>
            </a:p>
          </p:txBody>
        </p:sp>
      </p:grpSp>
      <p:grpSp>
        <p:nvGrpSpPr>
          <p:cNvPr id="437" name="Group 4"/>
          <p:cNvGrpSpPr/>
          <p:nvPr/>
        </p:nvGrpSpPr>
        <p:grpSpPr>
          <a:xfrm>
            <a:off x="3411720" y="748080"/>
            <a:ext cx="3258000" cy="4119120"/>
            <a:chOff x="3411720" y="748080"/>
            <a:chExt cx="3258000" cy="4119120"/>
          </a:xfrm>
        </p:grpSpPr>
        <p:pic>
          <p:nvPicPr>
            <p:cNvPr id="438" name="Picture 5" descr="BHKW Neumühle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3411720" y="748080"/>
              <a:ext cx="3258000" cy="2382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439" name="CustomShape 5"/>
            <p:cNvSpPr/>
            <p:nvPr/>
          </p:nvSpPr>
          <p:spPr>
            <a:xfrm>
              <a:off x="3411720" y="3131640"/>
              <a:ext cx="3258000" cy="1735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800" b="1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ESTW:</a:t>
              </a:r>
              <a:r>
                <a:t/>
              </a:r>
              <a:br/>
              <a:r>
                <a:rPr lang="de-DE" sz="18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KWK- (</a:t>
              </a:r>
              <a:r>
                <a:rPr lang="de-DE" sz="1800" b="1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K</a:t>
              </a:r>
              <a:r>
                <a:rPr lang="de-DE" sz="18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raft-</a:t>
              </a:r>
              <a:r>
                <a:rPr lang="de-DE" sz="1800" b="1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W</a:t>
              </a:r>
              <a:r>
                <a:rPr lang="de-DE" sz="18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ärme-</a:t>
              </a:r>
              <a:r>
                <a:rPr lang="de-DE" sz="1800" b="1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K</a:t>
              </a:r>
              <a:r>
                <a:rPr lang="de-DE" sz="18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opplung)</a:t>
              </a:r>
              <a:endParaRPr lang="de-DE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de-DE" sz="18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Nahwärmenetz ER-West</a:t>
              </a:r>
              <a:endParaRPr lang="de-DE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de-DE" sz="18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Freibad, Hallenbad, Wohnsiedlung; Gewerbe</a:t>
              </a:r>
              <a:endParaRPr lang="de-DE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de-DE" sz="18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962 kW Wärme, 130 kW Strom</a:t>
              </a:r>
              <a:endParaRPr lang="de-DE" sz="1800" b="0" strike="noStrike" spc="-1">
                <a:latin typeface="Arial"/>
              </a:endParaRPr>
            </a:p>
          </p:txBody>
        </p:sp>
      </p:grpSp>
      <p:sp>
        <p:nvSpPr>
          <p:cNvPr id="440" name="CustomShape 6"/>
          <p:cNvSpPr/>
          <p:nvPr/>
        </p:nvSpPr>
        <p:spPr>
          <a:xfrm>
            <a:off x="2863800" y="5162400"/>
            <a:ext cx="3970800" cy="9230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Kosten ESTW bei 10kW Anschluss:</a:t>
            </a: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Leistungspreis 576 €/a</a:t>
            </a: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Arbeitspreis         0,65 € /10kWh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441" name="CustomShape 7"/>
          <p:cNvSpPr/>
          <p:nvPr/>
        </p:nvSpPr>
        <p:spPr>
          <a:xfrm>
            <a:off x="1830240" y="0"/>
            <a:ext cx="5358960" cy="477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Betrachtete Heizungsanlagen</a:t>
            </a:r>
            <a:endParaRPr lang="de-DE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Picture 2" descr="GuD Erlg"/>
          <p:cNvPicPr/>
          <p:nvPr/>
        </p:nvPicPr>
        <p:blipFill>
          <a:blip r:embed="rId2"/>
          <a:stretch/>
        </p:blipFill>
        <p:spPr>
          <a:xfrm>
            <a:off x="141120" y="6480"/>
            <a:ext cx="8904960" cy="6850800"/>
          </a:xfrm>
          <a:prstGeom prst="rect">
            <a:avLst/>
          </a:prstGeom>
          <a:ln>
            <a:noFill/>
          </a:ln>
        </p:spPr>
      </p:pic>
      <p:sp>
        <p:nvSpPr>
          <p:cNvPr id="443" name="CustomShape 1"/>
          <p:cNvSpPr/>
          <p:nvPr/>
        </p:nvSpPr>
        <p:spPr>
          <a:xfrm>
            <a:off x="5940360" y="6644160"/>
            <a:ext cx="1294560" cy="21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de-DE" sz="800" b="0" strike="noStrike" spc="-1">
                <a:solidFill>
                  <a:srgbClr val="000000"/>
                </a:solidFill>
                <a:latin typeface="Calibri"/>
                <a:ea typeface="DejaVu Sans"/>
              </a:rPr>
              <a:t>Foto Heinz Horbaschek</a:t>
            </a:r>
            <a:endParaRPr lang="de-DE" sz="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Picture 2" descr="GuD Erlg"/>
          <p:cNvPicPr/>
          <p:nvPr/>
        </p:nvPicPr>
        <p:blipFill>
          <a:blip r:embed="rId2"/>
          <a:stretch/>
        </p:blipFill>
        <p:spPr>
          <a:xfrm>
            <a:off x="141120" y="6480"/>
            <a:ext cx="8904960" cy="6850800"/>
          </a:xfrm>
          <a:prstGeom prst="rect">
            <a:avLst/>
          </a:prstGeom>
          <a:ln>
            <a:noFill/>
          </a:ln>
        </p:spPr>
      </p:pic>
      <p:sp>
        <p:nvSpPr>
          <p:cNvPr id="445" name="CustomShape 1"/>
          <p:cNvSpPr/>
          <p:nvPr/>
        </p:nvSpPr>
        <p:spPr>
          <a:xfrm>
            <a:off x="2269440" y="1142501"/>
            <a:ext cx="4318200" cy="3244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de-DE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Erzeugung 2011 ca. 170.000.000 kWh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de-DE" sz="1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Entsprach </a:t>
            </a:r>
            <a:r>
              <a:rPr lang="de-DE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dem gesamten Stromverbrauch der Privathaushalte Erlangens,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de-DE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seitdem weitere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GuD</a:t>
            </a:r>
            <a:r>
              <a:rPr lang="de-DE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-Anlagen installiert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de-DE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Effizienz ähnlich der beschriebenen kleinen BHKW, jedoch zusätzlich </a:t>
            </a:r>
            <a:r>
              <a:rPr lang="de-DE" sz="1800" b="1" strike="noStrike" spc="-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ea typeface="DejaVu Sans"/>
              </a:rPr>
              <a:t>Verteilungsverluste</a:t>
            </a:r>
            <a:endParaRPr lang="de-DE" sz="1800" b="0" strike="noStrike" spc="-1" dirty="0">
              <a:solidFill>
                <a:schemeClr val="accent4">
                  <a:lumMod val="40000"/>
                  <a:lumOff val="60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de-DE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aber hohe „Einspeisevergütung“</a:t>
            </a:r>
            <a:endParaRPr lang="de-DE" sz="1800" b="0" strike="noStrike" spc="-1" dirty="0">
              <a:latin typeface="Arial"/>
            </a:endParaRPr>
          </a:p>
        </p:txBody>
      </p:sp>
      <p:sp>
        <p:nvSpPr>
          <p:cNvPr id="446" name="CustomShape 2"/>
          <p:cNvSpPr/>
          <p:nvPr/>
        </p:nvSpPr>
        <p:spPr>
          <a:xfrm>
            <a:off x="5940360" y="6644160"/>
            <a:ext cx="1294560" cy="21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de-DE" sz="800" b="0" strike="noStrike" spc="-1">
                <a:solidFill>
                  <a:srgbClr val="000000"/>
                </a:solidFill>
                <a:latin typeface="Calibri"/>
                <a:ea typeface="DejaVu Sans"/>
              </a:rPr>
              <a:t>Foto Heinz Horbaschek</a:t>
            </a:r>
            <a:endParaRPr lang="de-DE" sz="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>
            <a:off x="2417400" y="147240"/>
            <a:ext cx="3080520" cy="3945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Mögliche Heizungsanlagen</a:t>
            </a:r>
            <a:endParaRPr lang="de-DE" sz="2000" b="0" strike="noStrike" spc="-1">
              <a:latin typeface="Arial"/>
            </a:endParaRPr>
          </a:p>
        </p:txBody>
      </p:sp>
      <p:sp>
        <p:nvSpPr>
          <p:cNvPr id="448" name="CustomShape 2"/>
          <p:cNvSpPr/>
          <p:nvPr/>
        </p:nvSpPr>
        <p:spPr>
          <a:xfrm>
            <a:off x="219240" y="147240"/>
            <a:ext cx="8841960" cy="648684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Ölheizung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Gasheizung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Elektroheizung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Blockheizkraftwerk, BHKW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Wärmepumpe 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Fernwärme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Nahwärme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FF0000"/>
                </a:solidFill>
                <a:latin typeface="Calibri"/>
                <a:ea typeface="DejaVu Sans"/>
              </a:rPr>
              <a:t>Pelletheizung </a:t>
            </a: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    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Zusatzheizung </a:t>
            </a:r>
            <a:r>
              <a:t/>
            </a:r>
            <a:br/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autonome Alternativen</a:t>
            </a:r>
            <a:endParaRPr lang="de-DE" sz="2800" b="0" strike="noStrike" spc="-1">
              <a:latin typeface="Arial"/>
            </a:endParaRPr>
          </a:p>
        </p:txBody>
      </p:sp>
      <p:pic>
        <p:nvPicPr>
          <p:cNvPr id="451" name="Grafik 10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312748" y="506630"/>
            <a:ext cx="4828680" cy="3544200"/>
          </a:xfrm>
          <a:prstGeom prst="rect">
            <a:avLst/>
          </a:prstGeom>
          <a:ln>
            <a:noFill/>
          </a:ln>
        </p:spPr>
      </p:pic>
      <p:sp>
        <p:nvSpPr>
          <p:cNvPr id="449" name="CustomShape 3"/>
          <p:cNvSpPr/>
          <p:nvPr/>
        </p:nvSpPr>
        <p:spPr>
          <a:xfrm>
            <a:off x="5832595" y="624960"/>
            <a:ext cx="2008080" cy="36396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Pelletheizung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450" name="CustomShape 4"/>
          <p:cNvSpPr/>
          <p:nvPr/>
        </p:nvSpPr>
        <p:spPr>
          <a:xfrm>
            <a:off x="1830240" y="0"/>
            <a:ext cx="5358960" cy="477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Betrachtete Heizungsanlagen</a:t>
            </a:r>
            <a:endParaRPr lang="de-DE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CustomShape 1"/>
          <p:cNvSpPr/>
          <p:nvPr/>
        </p:nvSpPr>
        <p:spPr>
          <a:xfrm>
            <a:off x="2417400" y="147240"/>
            <a:ext cx="3080520" cy="3945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Mögliche Heizungsanlagen</a:t>
            </a:r>
            <a:endParaRPr lang="de-DE" sz="2000" b="0" strike="noStrike" spc="-1">
              <a:latin typeface="Arial"/>
            </a:endParaRPr>
          </a:p>
        </p:txBody>
      </p:sp>
      <p:sp>
        <p:nvSpPr>
          <p:cNvPr id="453" name="CustomShape 2"/>
          <p:cNvSpPr/>
          <p:nvPr/>
        </p:nvSpPr>
        <p:spPr>
          <a:xfrm>
            <a:off x="219240" y="147240"/>
            <a:ext cx="8841960" cy="648684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Ölheizung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Gasheizung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Elektroheizung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Blockheizkraftwerk, BHKW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Wärmepumpe 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Fernwärme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Nahwärme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FF0000"/>
                </a:solidFill>
                <a:latin typeface="Calibri"/>
                <a:ea typeface="DejaVu Sans"/>
              </a:rPr>
              <a:t>Pelletheizung </a:t>
            </a: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    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Zusatzheizung </a:t>
            </a:r>
            <a:r>
              <a:t/>
            </a:r>
            <a:br/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autonome Alternativen</a:t>
            </a:r>
            <a:endParaRPr lang="de-DE" sz="2800" b="0" strike="noStrike" spc="-1">
              <a:latin typeface="Arial"/>
            </a:endParaRPr>
          </a:p>
        </p:txBody>
      </p:sp>
      <p:sp>
        <p:nvSpPr>
          <p:cNvPr id="454" name="CustomShape 3"/>
          <p:cNvSpPr/>
          <p:nvPr/>
        </p:nvSpPr>
        <p:spPr>
          <a:xfrm>
            <a:off x="68760" y="4048560"/>
            <a:ext cx="9142920" cy="2809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rel. kostengünstige Betriebskosten, hoher Investitionsaufwand, häufige Betriebsstörungen</a:t>
            </a:r>
            <a:r>
              <a:rPr dirty="0"/>
              <a:t/>
            </a:r>
            <a:br>
              <a:rPr dirty="0"/>
            </a:b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Gilt als </a:t>
            </a:r>
            <a:r>
              <a:rPr lang="de-DE" sz="1800" b="0" u="sng" strike="noStrike" spc="-1" dirty="0">
                <a:solidFill>
                  <a:srgbClr val="0563C1"/>
                </a:solidFill>
                <a:uFillTx/>
                <a:latin typeface="Calibri"/>
                <a:ea typeface="DejaVu Sans"/>
                <a:hlinkClick r:id="rId2"/>
              </a:rPr>
              <a:t>nachhaltig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aber:</a:t>
            </a:r>
            <a:endParaRPr lang="de-DE" sz="18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Holzverbrauch in D wesentlich höher als heimischer Ertrag</a:t>
            </a:r>
            <a:endParaRPr lang="de-DE" sz="18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für Importe werden ausländische, alte Waldbestände gerodet</a:t>
            </a:r>
            <a:endParaRPr lang="de-DE" sz="18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schädliche Emissionen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(insbesondere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Feinststaub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!) um </a:t>
            </a:r>
            <a:r>
              <a:rPr lang="de-DE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Größenordnungen höher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als bei Öl u. Gas !  Situation klar formuliert von der </a:t>
            </a:r>
            <a:r>
              <a:rPr lang="de-DE" sz="1800" b="0" u="sng" strike="noStrike" spc="-1" dirty="0">
                <a:solidFill>
                  <a:srgbClr val="0563C1"/>
                </a:solidFill>
                <a:uFillTx/>
                <a:latin typeface="Calibri"/>
                <a:ea typeface="DejaVu Sans"/>
                <a:hlinkClick r:id="rId3"/>
              </a:rPr>
              <a:t>Leopoldina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(Seite 51) und viele TV Sendungen wie z:B.:  </a:t>
            </a:r>
            <a:r>
              <a:rPr lang="de-DE" sz="1800" b="0" u="sng" strike="noStrike" spc="-1" dirty="0">
                <a:solidFill>
                  <a:srgbClr val="0563C1"/>
                </a:solidFill>
                <a:uFillTx/>
                <a:latin typeface="Calibri"/>
                <a:ea typeface="DejaVu Sans"/>
                <a:hlinkClick r:id="rId4"/>
              </a:rPr>
              <a:t>https://www.zdf.de/politik/frontal-21/holzverbrennung-100.html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de-DE" sz="18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Neuerdings noch beunruhigende wissenschaftliche Zusammenhänge von Feinstaub und der Verbreitung des Corona-Virus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!</a:t>
            </a:r>
          </a:p>
          <a:p>
            <a:pPr marL="457200">
              <a:lnSpc>
                <a:spcPct val="100000"/>
              </a:lnSpc>
            </a:pPr>
            <a:r>
              <a:rPr lang="de-DE" spc="-1" dirty="0" smtClean="0">
                <a:solidFill>
                  <a:srgbClr val="000000"/>
                </a:solidFill>
                <a:latin typeface="Calibri"/>
                <a:ea typeface="DejaVu Sans"/>
              </a:rPr>
              <a:t>Wenn überhaupt Holzverbrennung dann in Großanlagen mit entsprechenden </a:t>
            </a:r>
            <a:r>
              <a:rPr lang="de-DE" spc="-1" dirty="0" smtClean="0">
                <a:solidFill>
                  <a:srgbClr val="FF0000"/>
                </a:solidFill>
                <a:latin typeface="Calibri"/>
                <a:ea typeface="DejaVu Sans"/>
              </a:rPr>
              <a:t>Filtern</a:t>
            </a:r>
            <a:r>
              <a:rPr lang="de-DE" spc="-1" dirty="0" smtClean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de-DE" sz="1800" b="0" strike="noStrike" spc="-1" dirty="0">
              <a:latin typeface="Arial"/>
            </a:endParaRPr>
          </a:p>
        </p:txBody>
      </p:sp>
      <p:pic>
        <p:nvPicPr>
          <p:cNvPr id="455" name="Grafik 10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364560" y="518040"/>
            <a:ext cx="4828680" cy="3544200"/>
          </a:xfrm>
          <a:prstGeom prst="rect">
            <a:avLst/>
          </a:prstGeom>
          <a:ln>
            <a:noFill/>
          </a:ln>
        </p:spPr>
      </p:pic>
      <p:sp>
        <p:nvSpPr>
          <p:cNvPr id="456" name="CustomShape 4"/>
          <p:cNvSpPr/>
          <p:nvPr/>
        </p:nvSpPr>
        <p:spPr>
          <a:xfrm>
            <a:off x="1830240" y="0"/>
            <a:ext cx="5358960" cy="477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Betrachtete Heizungsanlagen</a:t>
            </a:r>
            <a:endParaRPr lang="de-DE" sz="2000" b="0" strike="noStrike" spc="-1">
              <a:latin typeface="Arial"/>
            </a:endParaRPr>
          </a:p>
        </p:txBody>
      </p:sp>
      <p:sp>
        <p:nvSpPr>
          <p:cNvPr id="457" name="CustomShape 5"/>
          <p:cNvSpPr/>
          <p:nvPr/>
        </p:nvSpPr>
        <p:spPr>
          <a:xfrm>
            <a:off x="5885640" y="625320"/>
            <a:ext cx="2008080" cy="36396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Pelletheizung</a:t>
            </a:r>
            <a:endParaRPr lang="de-DE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CustomShape 1"/>
          <p:cNvSpPr/>
          <p:nvPr/>
        </p:nvSpPr>
        <p:spPr>
          <a:xfrm>
            <a:off x="240840" y="200160"/>
            <a:ext cx="8537760" cy="648684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Ölheizung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Gasheizung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Elektroheizung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Blockheizkraftwerk, BHKW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Wärmepumpe 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Fernwärme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Nahwärme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Pelletheizung       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FF0000"/>
                </a:solidFill>
                <a:latin typeface="Calibri"/>
                <a:ea typeface="DejaVu Sans"/>
              </a:rPr>
              <a:t>Zusatzheizung </a:t>
            </a:r>
            <a:r>
              <a:t/>
            </a:r>
            <a:br/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autonome Alternativen</a:t>
            </a:r>
            <a:endParaRPr lang="de-DE" sz="2800" b="0" strike="noStrike" spc="-1">
              <a:latin typeface="Arial"/>
            </a:endParaRPr>
          </a:p>
        </p:txBody>
      </p:sp>
      <p:pic>
        <p:nvPicPr>
          <p:cNvPr id="459" name="Grafik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5" t="31013" r="37656" b="26764"/>
          <a:stretch/>
        </p:blipFill>
        <p:spPr>
          <a:xfrm>
            <a:off x="2583360" y="2870280"/>
            <a:ext cx="3268080" cy="3308040"/>
          </a:xfrm>
          <a:prstGeom prst="rect">
            <a:avLst/>
          </a:prstGeom>
          <a:ln>
            <a:noFill/>
          </a:ln>
        </p:spPr>
      </p:pic>
      <p:sp>
        <p:nvSpPr>
          <p:cNvPr id="460" name="CustomShape 2"/>
          <p:cNvSpPr/>
          <p:nvPr/>
        </p:nvSpPr>
        <p:spPr>
          <a:xfrm>
            <a:off x="5852880" y="2870280"/>
            <a:ext cx="3290040" cy="370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FF0000"/>
                </a:solidFill>
                <a:latin typeface="Calibri"/>
                <a:ea typeface="DejaVu Sans"/>
              </a:rPr>
              <a:t>Solarthermie:</a:t>
            </a: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nur mit Wasserspeicher zur Heizungsunterstützung sinnvoll</a:t>
            </a: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1" strike="noStrike" spc="-1">
                <a:solidFill>
                  <a:srgbClr val="FF0000"/>
                </a:solidFill>
                <a:latin typeface="Calibri"/>
                <a:ea typeface="DejaVu Sans"/>
              </a:rPr>
              <a:t>Photovoltaik (PV):</a:t>
            </a: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Ertrag das ganze Jahr, im Sommer kann eingespeist werden, </a:t>
            </a: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günstige Investitionen,</a:t>
            </a: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Gewinn bei Eigenverbrauch</a:t>
            </a: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Sehr vorteilhaft in Verbindung mit </a:t>
            </a:r>
            <a:r>
              <a:rPr lang="de-DE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WP</a:t>
            </a: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aber auch alleine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461" name="CustomShape 3"/>
          <p:cNvSpPr/>
          <p:nvPr/>
        </p:nvSpPr>
        <p:spPr>
          <a:xfrm>
            <a:off x="1830240" y="0"/>
            <a:ext cx="5358960" cy="477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Betrachtete Heizungsanlagen</a:t>
            </a:r>
            <a:endParaRPr lang="de-DE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rafik 1"/>
          <p:cNvPicPr/>
          <p:nvPr/>
        </p:nvPicPr>
        <p:blipFill>
          <a:blip r:embed="rId2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82" t="14010" r="30510" b="4683"/>
          <a:stretch/>
        </p:blipFill>
        <p:spPr>
          <a:xfrm>
            <a:off x="0" y="0"/>
            <a:ext cx="5015880" cy="4847400"/>
          </a:xfrm>
          <a:prstGeom prst="rect">
            <a:avLst/>
          </a:prstGeom>
          <a:ln>
            <a:noFill/>
          </a:ln>
        </p:spPr>
      </p:pic>
      <p:pic>
        <p:nvPicPr>
          <p:cNvPr id="256" name="Grafik 2"/>
          <p:cNvPicPr/>
          <p:nvPr/>
        </p:nvPicPr>
        <p:blipFill>
          <a:blip r:embed="rId3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9640" y="1229711"/>
            <a:ext cx="4104360" cy="5590800"/>
          </a:xfrm>
          <a:prstGeom prst="rect">
            <a:avLst/>
          </a:prstGeom>
          <a:ln>
            <a:noFill/>
          </a:ln>
        </p:spPr>
      </p:pic>
      <p:sp>
        <p:nvSpPr>
          <p:cNvPr id="257" name="CustomShape 1"/>
          <p:cNvSpPr/>
          <p:nvPr/>
        </p:nvSpPr>
        <p:spPr>
          <a:xfrm>
            <a:off x="113400" y="5010840"/>
            <a:ext cx="4787280" cy="185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Infomaterial unter:</a:t>
            </a: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600" b="0" u="sng" strike="noStrike" spc="-1">
                <a:solidFill>
                  <a:srgbClr val="0563C1"/>
                </a:solidFill>
                <a:uFillTx/>
                <a:latin typeface="Arial"/>
                <a:ea typeface="DejaVu Sans"/>
                <a:hlinkClick r:id="rId4"/>
              </a:rPr>
              <a:t>https://erlangen.bund-naturschutz.de/aktiv-beim-bn/ag-neue-energie/infomaterial</a:t>
            </a:r>
            <a:r>
              <a:rPr lang="de-DE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endParaRPr lang="de-DE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oder</a:t>
            </a:r>
            <a:endParaRPr lang="de-DE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600" b="0" u="sng" strike="noStrike" spc="-1">
                <a:solidFill>
                  <a:srgbClr val="0563C1"/>
                </a:solidFill>
                <a:uFillTx/>
                <a:latin typeface="Arial"/>
                <a:ea typeface="DejaVu Sans"/>
                <a:hlinkClick r:id="rId5"/>
              </a:rPr>
              <a:t>www.horbiradio.de</a:t>
            </a:r>
            <a:r>
              <a:rPr lang="de-DE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linke Spalte</a:t>
            </a:r>
            <a:endParaRPr lang="de-DE" sz="1600" b="0" strike="noStrike" spc="-1">
              <a:latin typeface="Arial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395248" y="922283"/>
            <a:ext cx="2758966" cy="61485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395247" y="2577414"/>
            <a:ext cx="3294993" cy="44168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395247" y="3093475"/>
            <a:ext cx="2758966" cy="61485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5129280" y="5688726"/>
            <a:ext cx="3762472" cy="50368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5129280" y="4295294"/>
            <a:ext cx="3989160" cy="64719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5129280" y="2430519"/>
            <a:ext cx="2758966" cy="61485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129280" y="6271283"/>
            <a:ext cx="3989160" cy="54922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65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CustomShape 1"/>
          <p:cNvSpPr/>
          <p:nvPr/>
        </p:nvSpPr>
        <p:spPr>
          <a:xfrm>
            <a:off x="378000" y="399960"/>
            <a:ext cx="8765280" cy="648684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Ölheizung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Gasheizung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Elektroheizung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Blockheizkraftwerk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Wärmepumpe 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Fernwärme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Nahwärme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Pelletheizung       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Zusatzheizung </a:t>
            </a:r>
            <a:r>
              <a:t/>
            </a:r>
            <a:br/>
            <a:r>
              <a:rPr lang="de-DE" sz="2800" b="1" strike="noStrike" spc="-1">
                <a:solidFill>
                  <a:srgbClr val="FF0000"/>
                </a:solidFill>
                <a:latin typeface="Calibri"/>
                <a:ea typeface="DejaVu Sans"/>
              </a:rPr>
              <a:t>autonome Alternativen</a:t>
            </a:r>
            <a:endParaRPr lang="de-DE" sz="2800" b="0" strike="noStrike" spc="-1">
              <a:latin typeface="Arial"/>
            </a:endParaRPr>
          </a:p>
        </p:txBody>
      </p:sp>
      <p:sp>
        <p:nvSpPr>
          <p:cNvPr id="463" name="CustomShape 2"/>
          <p:cNvSpPr/>
          <p:nvPr/>
        </p:nvSpPr>
        <p:spPr>
          <a:xfrm>
            <a:off x="3782160" y="4278600"/>
            <a:ext cx="5141880" cy="260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Neuerdings möglich:</a:t>
            </a:r>
            <a:r>
              <a:t/>
            </a:r>
            <a:br/>
            <a:r>
              <a:rPr lang="de-DE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völlig autonome Energieversorgung im Haus</a:t>
            </a: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durch Einsatz der Wasserstofftechnologie</a:t>
            </a: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mit Elektrolyse, H</a:t>
            </a:r>
            <a:r>
              <a:rPr lang="de-DE" sz="1800" b="0" strike="noStrike" spc="-1" baseline="-24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-Speicherung und </a:t>
            </a:r>
            <a:r>
              <a:t/>
            </a:r>
            <a:br/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Brennstoffzellen, noch teuer, hoher Aufwand</a:t>
            </a: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lang="de-DE" sz="1800" b="0" u="sng" strike="noStrike" spc="-1">
                <a:solidFill>
                  <a:srgbClr val="0563C1"/>
                </a:solidFill>
                <a:uFillTx/>
                <a:latin typeface="Calibri"/>
                <a:ea typeface="DejaVu Sans"/>
                <a:hlinkClick r:id="rId2"/>
              </a:rPr>
              <a:t>https://www.youtube.com/watch?v=4ZgiXdgoliE</a:t>
            </a: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u="sng" strike="noStrike" spc="-1">
                <a:solidFill>
                  <a:srgbClr val="0563C1"/>
                </a:solidFill>
                <a:uFillTx/>
                <a:latin typeface="Calibri"/>
                <a:ea typeface="DejaVu Sans"/>
              </a:rPr>
              <a:t>https://hoermann-solar.de/wasserstoffhaus/</a:t>
            </a: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</p:txBody>
      </p:sp>
      <p:pic>
        <p:nvPicPr>
          <p:cNvPr id="464" name="Grafik 5"/>
          <p:cNvPicPr/>
          <p:nvPr/>
        </p:nvPicPr>
        <p:blipFill>
          <a:blip r:embed="rId3"/>
          <a:stretch/>
        </p:blipFill>
        <p:spPr>
          <a:xfrm>
            <a:off x="3411360" y="706680"/>
            <a:ext cx="5693040" cy="3432960"/>
          </a:xfrm>
          <a:prstGeom prst="rect">
            <a:avLst/>
          </a:prstGeom>
          <a:ln>
            <a:noFill/>
          </a:ln>
        </p:spPr>
      </p:pic>
      <p:sp>
        <p:nvSpPr>
          <p:cNvPr id="465" name="CustomShape 3"/>
          <p:cNvSpPr/>
          <p:nvPr/>
        </p:nvSpPr>
        <p:spPr>
          <a:xfrm>
            <a:off x="1830240" y="0"/>
            <a:ext cx="5358960" cy="477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Betrachtete Heizungsanlagen</a:t>
            </a:r>
            <a:endParaRPr lang="de-DE" sz="2000" b="0" strike="noStrike" spc="-1">
              <a:latin typeface="Arial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121769" y="440762"/>
            <a:ext cx="24442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Copyright von </a:t>
            </a:r>
            <a:r>
              <a:rPr lang="de-DE" sz="1050" dirty="0" err="1" smtClean="0"/>
              <a:t>Hoermann</a:t>
            </a:r>
            <a:r>
              <a:rPr lang="de-DE" sz="1050" dirty="0" smtClean="0"/>
              <a:t>-Solar</a:t>
            </a:r>
            <a:endParaRPr lang="de-DE" sz="10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rafik 1"/>
          <p:cNvPicPr/>
          <p:nvPr/>
        </p:nvPicPr>
        <p:blipFill>
          <a:blip r:embed="rId2"/>
          <a:stretch/>
        </p:blipFill>
        <p:spPr>
          <a:xfrm>
            <a:off x="420162" y="625209"/>
            <a:ext cx="8372160" cy="5790960"/>
          </a:xfrm>
          <a:prstGeom prst="rect">
            <a:avLst/>
          </a:prstGeom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6603023" y="6532685"/>
            <a:ext cx="24442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Copyright von </a:t>
            </a:r>
            <a:r>
              <a:rPr lang="de-DE" sz="1050" dirty="0" err="1" smtClean="0"/>
              <a:t>Hoermann</a:t>
            </a:r>
            <a:r>
              <a:rPr lang="de-DE" sz="1050" dirty="0" smtClean="0"/>
              <a:t>-Solar</a:t>
            </a:r>
            <a:endParaRPr lang="de-DE" sz="10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rafik 1"/>
          <p:cNvPicPr/>
          <p:nvPr/>
        </p:nvPicPr>
        <p:blipFill>
          <a:blip r:embed="rId2"/>
          <a:stretch/>
        </p:blipFill>
        <p:spPr>
          <a:xfrm>
            <a:off x="418680" y="689400"/>
            <a:ext cx="8362440" cy="5705280"/>
          </a:xfrm>
          <a:prstGeom prst="rect">
            <a:avLst/>
          </a:prstGeom>
          <a:ln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6603023" y="6532685"/>
            <a:ext cx="24442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Copyright von </a:t>
            </a:r>
            <a:r>
              <a:rPr lang="de-DE" sz="1050" dirty="0" err="1" smtClean="0"/>
              <a:t>Hoermann</a:t>
            </a:r>
            <a:r>
              <a:rPr lang="de-DE" sz="1050" dirty="0" smtClean="0"/>
              <a:t>-Solar</a:t>
            </a:r>
            <a:endParaRPr lang="de-DE" sz="10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8" name="Diagramm 3"/>
          <p:cNvGraphicFramePr/>
          <p:nvPr/>
        </p:nvGraphicFramePr>
        <p:xfrm>
          <a:off x="586440" y="1118880"/>
          <a:ext cx="8010720" cy="494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9" name="CustomShape 1"/>
          <p:cNvSpPr/>
          <p:nvPr/>
        </p:nvSpPr>
        <p:spPr>
          <a:xfrm>
            <a:off x="586440" y="213840"/>
            <a:ext cx="831960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1" strike="noStrike" spc="-1">
                <a:solidFill>
                  <a:srgbClr val="7030A0"/>
                </a:solidFill>
                <a:latin typeface="Arial"/>
                <a:ea typeface="DejaVu Sans"/>
              </a:rPr>
              <a:t>kg CO</a:t>
            </a:r>
            <a:r>
              <a:rPr lang="de-DE" sz="1800" b="1" strike="noStrike" spc="-1" baseline="-25000">
                <a:solidFill>
                  <a:srgbClr val="7030A0"/>
                </a:solidFill>
                <a:latin typeface="Arial"/>
                <a:ea typeface="DejaVu Sans"/>
              </a:rPr>
              <a:t>2</a:t>
            </a:r>
            <a:r>
              <a:rPr lang="de-DE" sz="1800" b="1" strike="noStrike" spc="-1">
                <a:solidFill>
                  <a:srgbClr val="7030A0"/>
                </a:solidFill>
                <a:latin typeface="Arial"/>
                <a:ea typeface="DejaVu Sans"/>
              </a:rPr>
              <a:t> für 10kWh Heizenergie der verschiedenen Systeme/Brennstoffe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470" name="CustomShape 2"/>
          <p:cNvSpPr/>
          <p:nvPr/>
        </p:nvSpPr>
        <p:spPr>
          <a:xfrm>
            <a:off x="3796920" y="1371600"/>
            <a:ext cx="1409760" cy="36468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Tendenzen 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471" name="CustomShape 3"/>
          <p:cNvSpPr/>
          <p:nvPr/>
        </p:nvSpPr>
        <p:spPr>
          <a:xfrm flipV="1">
            <a:off x="4236120" y="2895120"/>
            <a:ext cx="2520" cy="391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472" name="CustomShape 4"/>
          <p:cNvSpPr/>
          <p:nvPr/>
        </p:nvSpPr>
        <p:spPr>
          <a:xfrm flipH="1">
            <a:off x="8043480" y="1630440"/>
            <a:ext cx="9720" cy="605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473" name="CustomShape 5"/>
          <p:cNvSpPr/>
          <p:nvPr/>
        </p:nvSpPr>
        <p:spPr>
          <a:xfrm flipV="1">
            <a:off x="5129640" y="2994480"/>
            <a:ext cx="6480" cy="444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474" name="CustomShape 6"/>
          <p:cNvSpPr/>
          <p:nvPr/>
        </p:nvSpPr>
        <p:spPr>
          <a:xfrm>
            <a:off x="6013800" y="3051720"/>
            <a:ext cx="360" cy="471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475" name="CustomShape 7"/>
          <p:cNvSpPr/>
          <p:nvPr/>
        </p:nvSpPr>
        <p:spPr>
          <a:xfrm flipH="1">
            <a:off x="2484000" y="2622600"/>
            <a:ext cx="2880" cy="29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" name="Textfeld 1"/>
          <p:cNvSpPr txBox="1"/>
          <p:nvPr/>
        </p:nvSpPr>
        <p:spPr>
          <a:xfrm>
            <a:off x="4997674" y="6137862"/>
            <a:ext cx="21956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FF0000"/>
                </a:solidFill>
              </a:rPr>
              <a:t>Update 2025 für </a:t>
            </a:r>
            <a:r>
              <a:rPr lang="de-DE" sz="1000" b="1" dirty="0" smtClean="0">
                <a:solidFill>
                  <a:srgbClr val="FF0000"/>
                </a:solidFill>
              </a:rPr>
              <a:t>Wärmepumpe:</a:t>
            </a:r>
            <a:r>
              <a:rPr lang="de-DE" sz="1000" dirty="0" smtClean="0">
                <a:solidFill>
                  <a:srgbClr val="FF0000"/>
                </a:solidFill>
              </a:rPr>
              <a:t/>
            </a:r>
            <a:br>
              <a:rPr lang="de-DE" sz="1000" dirty="0" smtClean="0">
                <a:solidFill>
                  <a:srgbClr val="FF0000"/>
                </a:solidFill>
              </a:rPr>
            </a:br>
            <a:r>
              <a:rPr lang="de-DE" sz="1000" dirty="0" smtClean="0">
                <a:solidFill>
                  <a:srgbClr val="FF0000"/>
                </a:solidFill>
              </a:rPr>
              <a:t>seit </a:t>
            </a:r>
            <a:r>
              <a:rPr lang="de-DE" sz="1000" dirty="0" smtClean="0">
                <a:solidFill>
                  <a:srgbClr val="FF0000"/>
                </a:solidFill>
              </a:rPr>
              <a:t>Erstellung </a:t>
            </a:r>
            <a:r>
              <a:rPr lang="de-DE" sz="1000" dirty="0" smtClean="0">
                <a:solidFill>
                  <a:srgbClr val="FF0000"/>
                </a:solidFill>
              </a:rPr>
              <a:t>des Vortrages in 2020 noch deutlich gesunken!</a:t>
            </a:r>
            <a:endParaRPr lang="de-DE" sz="1000" dirty="0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939714" y="5858514"/>
            <a:ext cx="1349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FF0000"/>
                </a:solidFill>
              </a:rPr>
              <a:t>Gasheizung:</a:t>
            </a:r>
          </a:p>
          <a:p>
            <a:r>
              <a:rPr lang="de-DE" sz="1000" dirty="0" smtClean="0">
                <a:solidFill>
                  <a:srgbClr val="FF0000"/>
                </a:solidFill>
              </a:rPr>
              <a:t>durch großen Methanschlupf wesentlich höher!!!</a:t>
            </a:r>
            <a:endParaRPr lang="de-DE" sz="1000" dirty="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095477" y="727386"/>
            <a:ext cx="1597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FF0000"/>
                </a:solidFill>
              </a:rPr>
              <a:t>Holz:</a:t>
            </a:r>
          </a:p>
          <a:p>
            <a:r>
              <a:rPr lang="de-DE" sz="1000" dirty="0" smtClean="0">
                <a:solidFill>
                  <a:srgbClr val="FF0000"/>
                </a:solidFill>
              </a:rPr>
              <a:t>entspricht der großen Schadholzmenge die im Moment verbrannt wird!  </a:t>
            </a:r>
            <a:endParaRPr lang="de-DE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6" name="Diagramm 3"/>
          <p:cNvGraphicFramePr/>
          <p:nvPr/>
        </p:nvGraphicFramePr>
        <p:xfrm>
          <a:off x="774360" y="854280"/>
          <a:ext cx="7644240" cy="5897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7" name="CustomShape 1"/>
          <p:cNvSpPr/>
          <p:nvPr/>
        </p:nvSpPr>
        <p:spPr>
          <a:xfrm>
            <a:off x="266940" y="240840"/>
            <a:ext cx="865908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2000" b="1" strike="noStrike" spc="-1" dirty="0">
                <a:solidFill>
                  <a:srgbClr val="C00000"/>
                </a:solidFill>
                <a:latin typeface="Arial"/>
                <a:ea typeface="DejaVu Sans"/>
              </a:rPr>
              <a:t>Feinstaub mg/kWh  für verschiedene Anlagen/Brennstoffe</a:t>
            </a:r>
            <a:endParaRPr lang="de-DE" sz="2000" b="0" strike="noStrike" spc="-1" dirty="0">
              <a:latin typeface="Arial"/>
            </a:endParaRPr>
          </a:p>
        </p:txBody>
      </p:sp>
      <p:sp>
        <p:nvSpPr>
          <p:cNvPr id="478" name="CustomShape 2"/>
          <p:cNvSpPr/>
          <p:nvPr/>
        </p:nvSpPr>
        <p:spPr>
          <a:xfrm>
            <a:off x="464400" y="854280"/>
            <a:ext cx="1387800" cy="639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808080"/>
                </a:solidFill>
                <a:latin typeface="Arial"/>
                <a:ea typeface="DejaVu Sans"/>
              </a:rPr>
              <a:t>Feinstaub mg/kWh  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479" name="CustomShape 3"/>
          <p:cNvSpPr/>
          <p:nvPr/>
        </p:nvSpPr>
        <p:spPr>
          <a:xfrm>
            <a:off x="3229920" y="1725480"/>
            <a:ext cx="168408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600" b="1" strike="noStrike" spc="-1">
                <a:solidFill>
                  <a:srgbClr val="595959"/>
                </a:solidFill>
                <a:latin typeface="Arial"/>
                <a:ea typeface="DejaVu Sans"/>
              </a:rPr>
              <a:t>Trend Feinstaub</a:t>
            </a:r>
            <a:endParaRPr lang="de-DE" sz="1600" b="0" strike="noStrike" spc="-1">
              <a:latin typeface="Arial"/>
            </a:endParaRPr>
          </a:p>
        </p:txBody>
      </p:sp>
      <p:sp>
        <p:nvSpPr>
          <p:cNvPr id="480" name="CustomShape 4"/>
          <p:cNvSpPr/>
          <p:nvPr/>
        </p:nvSpPr>
        <p:spPr>
          <a:xfrm>
            <a:off x="3094560" y="1645200"/>
            <a:ext cx="360" cy="679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bg2">
                <a:lumMod val="50000"/>
              </a:schemeClr>
            </a:solidFill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1" name="CustomShape 5"/>
          <p:cNvSpPr/>
          <p:nvPr/>
        </p:nvSpPr>
        <p:spPr>
          <a:xfrm>
            <a:off x="7851600" y="3886560"/>
            <a:ext cx="12240" cy="511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chemeClr val="bg2">
                <a:lumMod val="50000"/>
              </a:schemeClr>
            </a:solidFill>
            <a:round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482" name="CustomShape 6"/>
          <p:cNvSpPr/>
          <p:nvPr/>
        </p:nvSpPr>
        <p:spPr>
          <a:xfrm>
            <a:off x="1639440" y="5092200"/>
            <a:ext cx="12240" cy="255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chemeClr val="bg2">
                <a:lumMod val="50000"/>
              </a:schemeClr>
            </a:solidFill>
            <a:round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483" name="CustomShape 7"/>
          <p:cNvSpPr/>
          <p:nvPr/>
        </p:nvSpPr>
        <p:spPr>
          <a:xfrm>
            <a:off x="6089400" y="4873320"/>
            <a:ext cx="4320" cy="346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chemeClr val="bg2">
                <a:lumMod val="50000"/>
              </a:schemeClr>
            </a:solidFill>
            <a:round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/>
          <p:cNvSpPr/>
          <p:nvPr/>
        </p:nvSpPr>
        <p:spPr>
          <a:xfrm>
            <a:off x="2961000" y="286920"/>
            <a:ext cx="2785320" cy="505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</a:t>
            </a:r>
            <a:r>
              <a:rPr lang="de-DE" sz="2400" b="0" strike="noStrike" spc="-1" baseline="-24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lang="de-DE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Emissionen in D</a:t>
            </a:r>
            <a:endParaRPr lang="de-DE" sz="2400" b="0" strike="noStrike" spc="-1">
              <a:latin typeface="Arial"/>
            </a:endParaRPr>
          </a:p>
        </p:txBody>
      </p:sp>
      <p:sp>
        <p:nvSpPr>
          <p:cNvPr id="485" name="CustomShape 2"/>
          <p:cNvSpPr/>
          <p:nvPr/>
        </p:nvSpPr>
        <p:spPr>
          <a:xfrm>
            <a:off x="113220" y="1372178"/>
            <a:ext cx="8917560" cy="30756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Gesamt CO</a:t>
            </a:r>
            <a:r>
              <a:rPr lang="de-DE" sz="2000" b="0" strike="noStrike" spc="-1" baseline="-24000" dirty="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in Deutschland:    </a:t>
            </a:r>
            <a:r>
              <a:rPr lang="de-DE" sz="20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805 Mill</a:t>
            </a:r>
            <a:r>
              <a:rPr lang="de-DE" sz="2000" b="0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.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Tonnen /Jahr  (2020)</a:t>
            </a:r>
            <a:r>
              <a:rPr sz="2000" dirty="0"/>
              <a:t/>
            </a:r>
            <a:br>
              <a:rPr sz="2000" dirty="0"/>
            </a:b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		davon ca. 15 % Hausheizungen also ca.</a:t>
            </a:r>
            <a:r>
              <a:rPr sz="2000" dirty="0"/>
              <a:t/>
            </a:r>
            <a:br>
              <a:rPr sz="2000" dirty="0"/>
            </a:br>
            <a:r>
              <a:rPr sz="2000" dirty="0"/>
              <a:t/>
            </a:r>
            <a:br>
              <a:rPr sz="2000" dirty="0"/>
            </a:b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		  </a:t>
            </a:r>
            <a:r>
              <a:rPr lang="de-DE" sz="20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120 Mill</a:t>
            </a:r>
            <a:r>
              <a:rPr lang="de-DE" sz="2000" b="0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.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Tonnen/Jahr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       allein Kohlekraftwerke    </a:t>
            </a:r>
            <a:r>
              <a:rPr lang="de-DE" sz="20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290 Mill.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Tonnen/Jahr !!! </a:t>
            </a:r>
            <a:r>
              <a:rPr sz="2000" dirty="0"/>
              <a:t/>
            </a:r>
            <a:br>
              <a:rPr sz="2000" dirty="0"/>
            </a:br>
            <a:r>
              <a:rPr sz="2000" dirty="0"/>
              <a:t/>
            </a:r>
            <a:br>
              <a:rPr sz="2000" dirty="0"/>
            </a:b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                  davon Braunkohle 150 Mill. Tonnen, allein </a:t>
            </a:r>
            <a:r>
              <a:rPr lang="de-DE" sz="2000" b="0" u="sng" strike="noStrike" spc="-1" dirty="0">
                <a:solidFill>
                  <a:srgbClr val="0563C1"/>
                </a:solidFill>
                <a:uFillTx/>
                <a:latin typeface="Calibri"/>
                <a:ea typeface="DejaVu Sans"/>
                <a:hlinkClick r:id="rId2"/>
              </a:rPr>
              <a:t>Neurath  32 Mill. Tonnen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!</a:t>
            </a:r>
            <a:endParaRPr lang="de-DE" sz="2000" b="0" strike="noStrike" spc="-1" dirty="0">
              <a:latin typeface="Arial"/>
            </a:endParaRPr>
          </a:p>
        </p:txBody>
      </p:sp>
      <p:sp>
        <p:nvSpPr>
          <p:cNvPr id="486" name="CustomShape 3"/>
          <p:cNvSpPr/>
          <p:nvPr/>
        </p:nvSpPr>
        <p:spPr>
          <a:xfrm>
            <a:off x="0" y="4693396"/>
            <a:ext cx="9144000" cy="11869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wo ist wohl das </a:t>
            </a:r>
            <a:r>
              <a:rPr lang="de-DE" sz="36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Einsparpotentional</a:t>
            </a:r>
            <a:r>
              <a:rPr lang="de-DE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de-DE" sz="36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am </a:t>
            </a:r>
            <a:r>
              <a:rPr lang="de-DE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größten, wo also primär ansetzen?</a:t>
            </a:r>
            <a:endParaRPr lang="de-DE" sz="3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CustomShape 1"/>
          <p:cNvSpPr/>
          <p:nvPr/>
        </p:nvSpPr>
        <p:spPr>
          <a:xfrm>
            <a:off x="2302200" y="43560"/>
            <a:ext cx="45561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Überschlagsrechnung BHKW Kosten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488" name="CustomShape 2"/>
          <p:cNvSpPr/>
          <p:nvPr/>
        </p:nvSpPr>
        <p:spPr>
          <a:xfrm>
            <a:off x="836640" y="492840"/>
            <a:ext cx="7487640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Gaspreis  ca. 6,7 ct/kWh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Strompreis ca. 30 ct/kWh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Einfamilienhaus: 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Wärmebedarf  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ca. 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 30000 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kWh</a:t>
            </a:r>
            <a:r>
              <a:rPr dirty="0"/>
              <a:t/>
            </a:r>
            <a:br>
              <a:rPr dirty="0"/>
            </a:b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             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Stromverbrauch 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ca. 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3000 kWh      </a:t>
            </a:r>
            <a:endParaRPr lang="de-DE" sz="1800" b="0" strike="noStrike" spc="-1" dirty="0">
              <a:latin typeface="Arial"/>
            </a:endParaRPr>
          </a:p>
        </p:txBody>
      </p:sp>
      <p:sp>
        <p:nvSpPr>
          <p:cNvPr id="489" name="CustomShape 3"/>
          <p:cNvSpPr/>
          <p:nvPr/>
        </p:nvSpPr>
        <p:spPr>
          <a:xfrm>
            <a:off x="233280" y="1908360"/>
            <a:ext cx="84657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Erlös bei Einspeisung  11,6 ct/kWh,      Einsparung bei Eigennutzung 34 ct/kWh</a:t>
            </a: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Mikro BHKW mit 5 kW thermisch, 2,5 kW elektrisch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490" name="CustomShape 4"/>
          <p:cNvSpPr/>
          <p:nvPr/>
        </p:nvSpPr>
        <p:spPr>
          <a:xfrm>
            <a:off x="8640" y="3121200"/>
            <a:ext cx="9143640" cy="3414866"/>
          </a:xfrm>
          <a:prstGeom prst="rect">
            <a:avLst/>
          </a:prstGeom>
          <a:noFill/>
          <a:ln w="28440">
            <a:solidFill>
              <a:srgbClr val="C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nur 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Heizen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  30000kWh x 0,95 x 6,7 ct = 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1910 €   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BHKW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 Laufzeit 4000h, bei 5kW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therm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x 4000h = 20000kWh Heizenergie, </a:t>
            </a:r>
            <a:r>
              <a:rPr dirty="0"/>
              <a:t/>
            </a:r>
            <a:br>
              <a:rPr dirty="0"/>
            </a:b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   Stromerzeugung 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10000kWh,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Eigenstromeinsparung 20% also 2000 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mal 0,29 €/kWh 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= 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578 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€   (</a:t>
            </a:r>
            <a:r>
              <a:rPr lang="de-DE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Eigenstromverbrauch </a:t>
            </a:r>
            <a:r>
              <a:rPr lang="de-DE" sz="1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hoch</a:t>
            </a:r>
            <a:r>
              <a:rPr lang="de-DE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!)</a:t>
            </a:r>
            <a:r>
              <a:rPr dirty="0"/>
              <a:t/>
            </a:r>
            <a:br>
              <a:rPr dirty="0"/>
            </a:b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Einspeisevergütung 8000 x 0,116 = 928 €    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+ 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dazu Spitzenlastkessel 636 €  </a:t>
            </a:r>
            <a:r>
              <a:rPr lang="de-DE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(Brennwert)</a:t>
            </a:r>
            <a:endParaRPr lang="de-DE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+ 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Gasverbrauch   20000 x 1,68 x 0,067 = 2251 €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BHKW gesamt: </a:t>
            </a:r>
            <a:r>
              <a:rPr lang="de-DE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1381 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€/a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Ersparnis </a:t>
            </a:r>
            <a:r>
              <a:rPr lang="de-DE" sz="1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529 </a:t>
            </a:r>
            <a:r>
              <a:rPr lang="de-DE" sz="1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€/a 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bei ca. </a:t>
            </a:r>
            <a:r>
              <a:rPr lang="de-DE" sz="1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15.000 € 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Mehrkosten, ohne Servicekosten und   Lebens- </a:t>
            </a:r>
            <a:r>
              <a:rPr dirty="0"/>
              <a:t/>
            </a:r>
            <a:br>
              <a:rPr dirty="0"/>
            </a:b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dauerbetrachtung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Verzinsung, usw. 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 –   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m.E. selbst bei hoher Förderung 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unattraktiv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!</a:t>
            </a:r>
            <a:endParaRPr lang="de-DE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CustomShape 1"/>
          <p:cNvSpPr/>
          <p:nvPr/>
        </p:nvSpPr>
        <p:spPr>
          <a:xfrm>
            <a:off x="3589560" y="0"/>
            <a:ext cx="15566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>
                <a:solidFill>
                  <a:srgbClr val="FF0000"/>
                </a:solidFill>
                <a:latin typeface="Calibri"/>
                <a:ea typeface="DejaVu Sans"/>
              </a:rPr>
              <a:t>Resumee</a:t>
            </a:r>
            <a:endParaRPr lang="de-DE" sz="2400" b="0" strike="noStrike" spc="-1">
              <a:latin typeface="Arial"/>
            </a:endParaRPr>
          </a:p>
        </p:txBody>
      </p:sp>
      <p:sp>
        <p:nvSpPr>
          <p:cNvPr id="492" name="CustomShape 2"/>
          <p:cNvSpPr/>
          <p:nvPr/>
        </p:nvSpPr>
        <p:spPr>
          <a:xfrm>
            <a:off x="124560" y="308520"/>
            <a:ext cx="9018720" cy="39812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000" b="1" strike="noStrike" spc="-1" dirty="0">
                <a:solidFill>
                  <a:srgbClr val="00B050"/>
                </a:solidFill>
                <a:latin typeface="Calibri"/>
                <a:ea typeface="DejaVu Sans"/>
              </a:rPr>
              <a:t>Heizungssysteme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000" b="0" strike="noStrike" spc="-1" dirty="0">
              <a:latin typeface="Arial"/>
            </a:endParaRPr>
          </a:p>
          <a:p>
            <a:pPr marL="343080" indent="-342000">
              <a:lnSpc>
                <a:spcPts val="1599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deutliche Primärenergieeinsparung und CO</a:t>
            </a:r>
            <a:r>
              <a:rPr lang="de-DE" sz="2000" b="0" strike="noStrike" spc="-1" baseline="-24000" dirty="0">
                <a:solidFill>
                  <a:srgbClr val="000000"/>
                </a:solidFill>
                <a:latin typeface="Calibri"/>
                <a:ea typeface="DejaVu Sans"/>
              </a:rPr>
              <a:t>2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Einsparung im Moment nur bei der Wärmepumpe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ts val="1599"/>
              </a:lnSpc>
            </a:pPr>
            <a:endParaRPr lang="de-DE" sz="2000" b="0" strike="noStrike" spc="-1" dirty="0">
              <a:latin typeface="Arial"/>
            </a:endParaRPr>
          </a:p>
          <a:p>
            <a:pPr marL="343080" indent="-342000">
              <a:lnSpc>
                <a:spcPts val="1599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Gas bei weiterer Einspeisung von regenerativ erzeugtem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Gas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vorteilhaft,</a:t>
            </a:r>
            <a:r>
              <a:rPr dirty="0"/>
              <a:t/>
            </a:r>
            <a:br>
              <a:rPr dirty="0"/>
            </a:b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auch als reine Heizung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ts val="1599"/>
              </a:lnSpc>
            </a:pPr>
            <a:endParaRPr lang="de-DE" sz="2000" b="0" strike="noStrike" spc="-1" dirty="0">
              <a:latin typeface="Arial"/>
            </a:endParaRPr>
          </a:p>
          <a:p>
            <a:pPr marL="343080" indent="-342000">
              <a:lnSpc>
                <a:spcPts val="1599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Nicht nur auf CO</a:t>
            </a:r>
            <a:r>
              <a:rPr lang="de-DE" sz="2000" b="0" strike="noStrike" spc="-1" baseline="-24000" dirty="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achten, Komplexität der Technik, alle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Abgase, Ressourcen u. Relationen mit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einbeziehen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ts val="1599"/>
              </a:lnSpc>
            </a:pPr>
            <a:endParaRPr lang="de-DE" sz="2000" b="0" strike="noStrike" spc="-1" dirty="0">
              <a:latin typeface="Arial"/>
            </a:endParaRPr>
          </a:p>
          <a:p>
            <a:pPr marL="343080" indent="-342000">
              <a:lnSpc>
                <a:spcPts val="1599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Ergänzung bestehender Anlagen durch Solarthermie u.v.a. durch PV,</a:t>
            </a:r>
            <a:r>
              <a:rPr dirty="0"/>
              <a:t/>
            </a:r>
            <a:br>
              <a:rPr dirty="0"/>
            </a:b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auch bei bestehenden Ölheizungen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ts val="1599"/>
              </a:lnSpc>
            </a:pPr>
            <a:endParaRPr lang="de-DE" sz="2000" b="0" strike="noStrike" spc="-1" dirty="0">
              <a:latin typeface="Arial"/>
            </a:endParaRPr>
          </a:p>
          <a:p>
            <a:pPr marL="343080" indent="-342000">
              <a:lnSpc>
                <a:spcPts val="1599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Fernheizung relativ umweltfreundlich (abhängig vom Brennstoff) mit wenig privaten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Investitionen aber nicht besonders effizient, Preisvergleich?</a:t>
            </a:r>
            <a:r>
              <a:rPr dirty="0"/>
              <a:t/>
            </a:r>
            <a:br>
              <a:rPr dirty="0"/>
            </a:b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de-DE" sz="2000" b="0" strike="noStrike" spc="-1" dirty="0">
              <a:latin typeface="Arial"/>
            </a:endParaRPr>
          </a:p>
          <a:p>
            <a:pPr marL="343080" indent="-342000">
              <a:lnSpc>
                <a:spcPts val="1599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Feststoffheizungen umweltschädlich, CO</a:t>
            </a:r>
            <a:r>
              <a:rPr lang="de-DE" sz="2000" b="0" strike="noStrike" spc="-1" baseline="-24000" dirty="0">
                <a:solidFill>
                  <a:srgbClr val="000000"/>
                </a:solidFill>
                <a:latin typeface="Calibri"/>
                <a:ea typeface="DejaVu Sans"/>
              </a:rPr>
              <a:t>2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Einsparung ist Zweckbehauptung</a:t>
            </a:r>
            <a:endParaRPr lang="de-DE" sz="2000" b="0" strike="noStrike" spc="-1" dirty="0">
              <a:latin typeface="Arial"/>
            </a:endParaRPr>
          </a:p>
        </p:txBody>
      </p:sp>
      <p:sp>
        <p:nvSpPr>
          <p:cNvPr id="493" name="CustomShape 3"/>
          <p:cNvSpPr/>
          <p:nvPr/>
        </p:nvSpPr>
        <p:spPr>
          <a:xfrm>
            <a:off x="124560" y="4056120"/>
            <a:ext cx="8716320" cy="252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>
              <a:lnSpc>
                <a:spcPts val="1599"/>
              </a:lnSpc>
            </a:pPr>
            <a:r>
              <a:rPr lang="de-DE" sz="2000" b="1" strike="noStrike" spc="-1">
                <a:solidFill>
                  <a:srgbClr val="00B050"/>
                </a:solidFill>
                <a:latin typeface="Calibri"/>
                <a:ea typeface="DejaVu Sans"/>
              </a:rPr>
              <a:t>Unabhängig vom Heizungssystem:</a:t>
            </a:r>
            <a:r>
              <a:t/>
            </a:r>
            <a:br/>
            <a:r>
              <a:rPr lang="de-DE" sz="2000" b="1" strike="noStrike" spc="-1">
                <a:solidFill>
                  <a:srgbClr val="00B050"/>
                </a:solidFill>
                <a:latin typeface="Calibri"/>
                <a:ea typeface="DejaVu Sans"/>
              </a:rPr>
              <a:t> </a:t>
            </a:r>
            <a:endParaRPr lang="de-DE" sz="2000" b="0" strike="noStrike" spc="-1">
              <a:latin typeface="Arial"/>
            </a:endParaRPr>
          </a:p>
          <a:p>
            <a:pPr marL="343080" indent="-342000">
              <a:lnSpc>
                <a:spcPts val="1599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Generell Heizungsenergie reduzieren durch Optimierung der Anlage</a:t>
            </a:r>
            <a:endParaRPr lang="de-DE" sz="2000" b="0" strike="noStrike" spc="-1">
              <a:latin typeface="Arial"/>
            </a:endParaRPr>
          </a:p>
          <a:p>
            <a:pPr>
              <a:lnSpc>
                <a:spcPts val="1599"/>
              </a:lnSpc>
            </a:pPr>
            <a:endParaRPr lang="de-DE" sz="2000" b="0" strike="noStrike" spc="-1">
              <a:latin typeface="Arial"/>
            </a:endParaRPr>
          </a:p>
          <a:p>
            <a:pPr marL="343080" indent="-342000">
              <a:lnSpc>
                <a:spcPts val="1599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Dämmmaßnahmen an den Gebäuden möglichst an allen nötigen und möglichen Stellen!</a:t>
            </a:r>
            <a:endParaRPr lang="de-DE" sz="2000" b="0" strike="noStrike" spc="-1">
              <a:latin typeface="Arial"/>
            </a:endParaRPr>
          </a:p>
          <a:p>
            <a:pPr>
              <a:lnSpc>
                <a:spcPts val="1599"/>
              </a:lnSpc>
            </a:pPr>
            <a:endParaRPr lang="de-DE" sz="2000" b="0" strike="noStrike" spc="-1">
              <a:latin typeface="Arial"/>
            </a:endParaRPr>
          </a:p>
          <a:p>
            <a:pPr marL="343080" indent="-342000">
              <a:lnSpc>
                <a:spcPts val="1599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Bewusstes Umgehen mit (Heiz-)Energie</a:t>
            </a:r>
            <a:endParaRPr lang="de-DE" sz="2000" b="0" strike="noStrike" spc="-1">
              <a:latin typeface="Arial"/>
            </a:endParaRPr>
          </a:p>
          <a:p>
            <a:pPr>
              <a:lnSpc>
                <a:spcPts val="1599"/>
              </a:lnSpc>
            </a:pPr>
            <a:endParaRPr lang="de-DE" sz="2000" b="0" strike="noStrike" spc="-1">
              <a:latin typeface="Arial"/>
            </a:endParaRPr>
          </a:p>
          <a:p>
            <a:pPr marL="343080" indent="-342000">
              <a:lnSpc>
                <a:spcPts val="1599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Eigene Erfahrungen – später Beispiele, wenn gewünscht</a:t>
            </a:r>
            <a:endParaRPr lang="de-DE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CustomShape 1"/>
          <p:cNvSpPr/>
          <p:nvPr/>
        </p:nvSpPr>
        <p:spPr>
          <a:xfrm>
            <a:off x="1471320" y="0"/>
            <a:ext cx="6524280" cy="491400"/>
          </a:xfrm>
          <a:prstGeom prst="rect">
            <a:avLst/>
          </a:prstGeom>
          <a:solidFill>
            <a:srgbClr val="A9D08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Optimierung von bestehenden Heizungsanlagen                                                                                    </a:t>
            </a:r>
            <a:endParaRPr lang="de-DE" sz="2400" b="0" strike="noStrike" spc="-1" dirty="0">
              <a:latin typeface="Arial"/>
            </a:endParaRPr>
          </a:p>
        </p:txBody>
      </p:sp>
      <p:sp>
        <p:nvSpPr>
          <p:cNvPr id="495" name="CustomShape 2"/>
          <p:cNvSpPr/>
          <p:nvPr/>
        </p:nvSpPr>
        <p:spPr>
          <a:xfrm>
            <a:off x="324000" y="1036800"/>
            <a:ext cx="8819280" cy="55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Sauberen, individuellen Abgleich der Heizungssteuerung auf das jeweilige Haus</a:t>
            </a:r>
            <a:endParaRPr lang="de-DE" sz="2000" b="0" strike="noStrike" spc="-1">
              <a:latin typeface="Arial"/>
            </a:endParaRPr>
          </a:p>
          <a:p>
            <a:pPr marL="343080" indent="-342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Beste Verbrennung bei möglichst niedriger Abgastemperatur</a:t>
            </a:r>
            <a:endParaRPr lang="de-DE" sz="2000" b="0" strike="noStrike" spc="-1">
              <a:latin typeface="Arial"/>
            </a:endParaRPr>
          </a:p>
          <a:p>
            <a:pPr marL="343080" indent="-342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bedarfskontrollierte Reinigung der Heizkessel</a:t>
            </a:r>
            <a:endParaRPr lang="de-DE" sz="2000" b="0" strike="noStrike" spc="-1">
              <a:latin typeface="Arial"/>
            </a:endParaRPr>
          </a:p>
          <a:p>
            <a:pPr marL="343080" indent="-342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Dämmung von allem was warm ist im Heizungsraum</a:t>
            </a:r>
            <a:endParaRPr lang="de-DE" sz="2000" b="0" strike="noStrike" spc="-1">
              <a:latin typeface="Arial"/>
            </a:endParaRPr>
          </a:p>
          <a:p>
            <a:pPr marL="343080" indent="-342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Einsatz hocheffizienter Umwälzpumpen</a:t>
            </a:r>
            <a:endParaRPr lang="de-DE" sz="2000" b="0" strike="noStrike" spc="-1">
              <a:latin typeface="Arial"/>
            </a:endParaRPr>
          </a:p>
          <a:p>
            <a:pPr marL="343080" indent="-342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Auskühlung des Heizraumes minimal halten</a:t>
            </a:r>
            <a:endParaRPr lang="de-DE" sz="2000" b="0" strike="noStrike" spc="-1">
              <a:latin typeface="Arial"/>
            </a:endParaRPr>
          </a:p>
          <a:p>
            <a:pPr marL="343080" indent="-342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Nachtabsenkung, besonders bei Häusern mit geringer Wärmespeicherung</a:t>
            </a:r>
            <a:endParaRPr lang="de-DE" sz="2000" b="0" strike="noStrike" spc="-1">
              <a:latin typeface="Arial"/>
            </a:endParaRPr>
          </a:p>
          <a:p>
            <a:pPr marL="343080" indent="-342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Warmwasserbereitung nachts abschalten</a:t>
            </a:r>
            <a:endParaRPr lang="de-DE" sz="2000" b="0" strike="noStrike" spc="-1">
              <a:latin typeface="Arial"/>
            </a:endParaRPr>
          </a:p>
          <a:p>
            <a:pPr marL="343080" indent="-342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Bei Heizkesselersatz realistisches Einsparpotential der Brennwertheizung</a:t>
            </a:r>
            <a:r>
              <a:t/>
            </a:r>
            <a:br/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                              richtig  abschätzen  (Vorlauftemperaturen beachten)</a:t>
            </a:r>
            <a:endParaRPr lang="de-DE" sz="2000" b="0" strike="noStrike" spc="-1">
              <a:latin typeface="Arial"/>
            </a:endParaRPr>
          </a:p>
          <a:p>
            <a:pPr marL="343080" indent="-342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System auf potentiellen Einsatz einer Wärmepumpe testen</a:t>
            </a:r>
            <a:endParaRPr lang="de-DE" sz="20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de-DE" sz="2000" b="0" strike="noStrike" spc="-1">
              <a:latin typeface="Arial"/>
            </a:endParaRPr>
          </a:p>
        </p:txBody>
      </p:sp>
      <p:sp>
        <p:nvSpPr>
          <p:cNvPr id="496" name="CustomShape 3"/>
          <p:cNvSpPr/>
          <p:nvPr/>
        </p:nvSpPr>
        <p:spPr>
          <a:xfrm rot="19980600">
            <a:off x="6151680" y="2741040"/>
            <a:ext cx="2942280" cy="40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siehe auch  </a:t>
            </a:r>
            <a:r>
              <a:rPr lang="de-DE" sz="1400" b="0" u="sng" strike="noStrike" spc="-1" dirty="0">
                <a:solidFill>
                  <a:srgbClr val="0563C1"/>
                </a:solidFill>
                <a:uFillTx/>
                <a:latin typeface="Calibri"/>
                <a:ea typeface="DejaVu Sans"/>
                <a:hlinkClick r:id="rId2"/>
              </a:rPr>
              <a:t>„Heizungsoptimierung“</a:t>
            </a:r>
            <a:endParaRPr lang="de-DE" sz="1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Group 1"/>
          <p:cNvGrpSpPr/>
          <p:nvPr/>
        </p:nvGrpSpPr>
        <p:grpSpPr>
          <a:xfrm>
            <a:off x="755640" y="1628640"/>
            <a:ext cx="5180760" cy="4403880"/>
            <a:chOff x="755640" y="1628640"/>
            <a:chExt cx="5180760" cy="4403880"/>
          </a:xfrm>
        </p:grpSpPr>
        <p:grpSp>
          <p:nvGrpSpPr>
            <p:cNvPr id="498" name="Group 2"/>
            <p:cNvGrpSpPr/>
            <p:nvPr/>
          </p:nvGrpSpPr>
          <p:grpSpPr>
            <a:xfrm>
              <a:off x="755640" y="1628640"/>
              <a:ext cx="5180760" cy="4403880"/>
              <a:chOff x="755640" y="1628640"/>
              <a:chExt cx="5180760" cy="4403880"/>
            </a:xfrm>
          </p:grpSpPr>
          <p:pic>
            <p:nvPicPr>
              <p:cNvPr id="499" name="Picture 4"/>
              <p:cNvPicPr/>
              <p:nvPr/>
            </p:nvPicPr>
            <p:blipFill>
              <a:blip r:embed="rId3"/>
              <a:stretch/>
            </p:blipFill>
            <p:spPr>
              <a:xfrm>
                <a:off x="755640" y="1628640"/>
                <a:ext cx="5180760" cy="440388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00" name="CustomShape 3"/>
              <p:cNvSpPr/>
              <p:nvPr/>
            </p:nvSpPr>
            <p:spPr>
              <a:xfrm>
                <a:off x="1334880" y="1781280"/>
                <a:ext cx="4287960" cy="3846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501" name="Line 4"/>
            <p:cNvSpPr/>
            <p:nvPr/>
          </p:nvSpPr>
          <p:spPr>
            <a:xfrm flipV="1">
              <a:off x="1933920" y="1798920"/>
              <a:ext cx="2160" cy="3853080"/>
            </a:xfrm>
            <a:prstGeom prst="line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2" name="Line 5"/>
            <p:cNvSpPr/>
            <p:nvPr/>
          </p:nvSpPr>
          <p:spPr>
            <a:xfrm>
              <a:off x="1296000" y="2347920"/>
              <a:ext cx="4330440" cy="720"/>
            </a:xfrm>
            <a:prstGeom prst="line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3" name="Line 6"/>
            <p:cNvSpPr/>
            <p:nvPr/>
          </p:nvSpPr>
          <p:spPr>
            <a:xfrm flipV="1">
              <a:off x="2546640" y="1779120"/>
              <a:ext cx="2160" cy="3853080"/>
            </a:xfrm>
            <a:prstGeom prst="line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4" name="Line 7"/>
            <p:cNvSpPr/>
            <p:nvPr/>
          </p:nvSpPr>
          <p:spPr>
            <a:xfrm flipV="1">
              <a:off x="3164760" y="1772640"/>
              <a:ext cx="1800" cy="3853440"/>
            </a:xfrm>
            <a:prstGeom prst="line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5" name="Line 8"/>
            <p:cNvSpPr/>
            <p:nvPr/>
          </p:nvSpPr>
          <p:spPr>
            <a:xfrm flipV="1">
              <a:off x="3782520" y="1777320"/>
              <a:ext cx="1800" cy="3853080"/>
            </a:xfrm>
            <a:prstGeom prst="line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6" name="Line 9"/>
            <p:cNvSpPr/>
            <p:nvPr/>
          </p:nvSpPr>
          <p:spPr>
            <a:xfrm flipV="1">
              <a:off x="4395240" y="1753200"/>
              <a:ext cx="1800" cy="3853080"/>
            </a:xfrm>
            <a:prstGeom prst="line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7" name="Line 10"/>
            <p:cNvSpPr/>
            <p:nvPr/>
          </p:nvSpPr>
          <p:spPr>
            <a:xfrm flipV="1">
              <a:off x="5012640" y="1783440"/>
              <a:ext cx="1800" cy="3853440"/>
            </a:xfrm>
            <a:prstGeom prst="line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8" name="Line 11"/>
            <p:cNvSpPr/>
            <p:nvPr/>
          </p:nvSpPr>
          <p:spPr>
            <a:xfrm>
              <a:off x="1289520" y="2901600"/>
              <a:ext cx="4330800" cy="720"/>
            </a:xfrm>
            <a:prstGeom prst="line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9" name="Line 12"/>
            <p:cNvSpPr/>
            <p:nvPr/>
          </p:nvSpPr>
          <p:spPr>
            <a:xfrm>
              <a:off x="1282680" y="3462480"/>
              <a:ext cx="4330440" cy="720"/>
            </a:xfrm>
            <a:prstGeom prst="line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0" name="Line 13"/>
            <p:cNvSpPr/>
            <p:nvPr/>
          </p:nvSpPr>
          <p:spPr>
            <a:xfrm>
              <a:off x="1272240" y="4016880"/>
              <a:ext cx="4330800" cy="1080"/>
            </a:xfrm>
            <a:prstGeom prst="line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1" name="Line 14"/>
            <p:cNvSpPr/>
            <p:nvPr/>
          </p:nvSpPr>
          <p:spPr>
            <a:xfrm>
              <a:off x="1287720" y="4584600"/>
              <a:ext cx="4330440" cy="1080"/>
            </a:xfrm>
            <a:prstGeom prst="line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2" name="Line 15"/>
            <p:cNvSpPr/>
            <p:nvPr/>
          </p:nvSpPr>
          <p:spPr>
            <a:xfrm>
              <a:off x="1287720" y="5124960"/>
              <a:ext cx="4330440" cy="720"/>
            </a:xfrm>
            <a:prstGeom prst="line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13" name="CustomShape 16"/>
          <p:cNvSpPr/>
          <p:nvPr/>
        </p:nvSpPr>
        <p:spPr>
          <a:xfrm>
            <a:off x="328320" y="521280"/>
            <a:ext cx="7307280" cy="6607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de-DE" sz="20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Außentemperaturgesteuerte </a:t>
            </a:r>
            <a:r>
              <a:rPr lang="de-DE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Kesseltemperatur, bzw. </a:t>
            </a:r>
            <a:r>
              <a:rPr lang="de-DE" sz="20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Heizkörpervorlauftemperatur </a:t>
            </a:r>
            <a:r>
              <a:rPr lang="de-DE" sz="2000" b="1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anpassen</a:t>
            </a:r>
            <a:endParaRPr lang="de-DE" sz="20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514" name="CustomShape 17"/>
          <p:cNvSpPr/>
          <p:nvPr/>
        </p:nvSpPr>
        <p:spPr>
          <a:xfrm>
            <a:off x="6814080" y="738360"/>
            <a:ext cx="220428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de-DE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Viele Regelungen stehen auf der Werkseinstellung!!!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515" name="CustomShape 18"/>
          <p:cNvSpPr/>
          <p:nvPr/>
        </p:nvSpPr>
        <p:spPr>
          <a:xfrm>
            <a:off x="6111720" y="2021040"/>
            <a:ext cx="2807640" cy="1415520"/>
          </a:xfrm>
          <a:prstGeom prst="rect">
            <a:avLst/>
          </a:prstGeom>
          <a:noFill/>
          <a:ln w="9360">
            <a:solidFill>
              <a:srgbClr val="FFCC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de-DE" sz="1800" b="1" strike="noStrike" spc="-1">
                <a:solidFill>
                  <a:srgbClr val="C00000"/>
                </a:solidFill>
                <a:latin typeface="Calibri"/>
                <a:ea typeface="DejaVu Sans"/>
              </a:rPr>
              <a:t>Einstellung:</a:t>
            </a: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de-DE" sz="1800" b="1" strike="noStrike" spc="-1">
                <a:solidFill>
                  <a:srgbClr val="C00000"/>
                </a:solidFill>
                <a:latin typeface="Calibri"/>
                <a:ea typeface="DejaVu Sans"/>
              </a:rPr>
              <a:t>Kältester Raum (kleinster Heizkörper) ist Referenz</a:t>
            </a: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de-DE" sz="1800" b="1" strike="noStrike" spc="-1">
                <a:solidFill>
                  <a:srgbClr val="C00000"/>
                </a:solidFill>
                <a:latin typeface="Calibri"/>
                <a:ea typeface="DejaVu Sans"/>
              </a:rPr>
              <a:t>und legt Heizkurve fest!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516" name="CustomShape 19"/>
          <p:cNvSpPr/>
          <p:nvPr/>
        </p:nvSpPr>
        <p:spPr>
          <a:xfrm>
            <a:off x="2305080" y="6048360"/>
            <a:ext cx="1934640" cy="363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Außentemperatur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517" name="CustomShape 20"/>
          <p:cNvSpPr/>
          <p:nvPr/>
        </p:nvSpPr>
        <p:spPr>
          <a:xfrm rot="16200000">
            <a:off x="-1016640" y="3656520"/>
            <a:ext cx="3047040" cy="3639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Kessel (Vorlauf) -temperatur</a:t>
            </a:r>
            <a:endParaRPr lang="de-DE" sz="1800" b="0" strike="noStrike" spc="-1">
              <a:latin typeface="Arial"/>
            </a:endParaRPr>
          </a:p>
        </p:txBody>
      </p:sp>
      <p:grpSp>
        <p:nvGrpSpPr>
          <p:cNvPr id="518" name="Group 21"/>
          <p:cNvGrpSpPr/>
          <p:nvPr/>
        </p:nvGrpSpPr>
        <p:grpSpPr>
          <a:xfrm>
            <a:off x="4993560" y="2455200"/>
            <a:ext cx="3465000" cy="2841480"/>
            <a:chOff x="4993560" y="2455200"/>
            <a:chExt cx="3465000" cy="2841480"/>
          </a:xfrm>
        </p:grpSpPr>
        <p:sp>
          <p:nvSpPr>
            <p:cNvPr id="519" name="CustomShape 22"/>
            <p:cNvSpPr/>
            <p:nvPr/>
          </p:nvSpPr>
          <p:spPr>
            <a:xfrm>
              <a:off x="6083280" y="4292640"/>
              <a:ext cx="2375280" cy="100404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lang="de-DE" sz="2000" b="1" strike="noStrike" spc="-1">
                  <a:solidFill>
                    <a:srgbClr val="FFF2CC"/>
                  </a:solidFill>
                  <a:latin typeface="Calibri"/>
                  <a:ea typeface="DejaVu Sans"/>
                </a:rPr>
                <a:t>Starker Frost, legt Steigung der Kurve fest</a:t>
              </a:r>
              <a:endParaRPr lang="de-DE" sz="2000" b="0" strike="noStrike" spc="-1">
                <a:latin typeface="Arial"/>
              </a:endParaRPr>
            </a:p>
          </p:txBody>
        </p:sp>
        <p:sp>
          <p:nvSpPr>
            <p:cNvPr id="520" name="Line 23"/>
            <p:cNvSpPr/>
            <p:nvPr/>
          </p:nvSpPr>
          <p:spPr>
            <a:xfrm flipV="1">
              <a:off x="4993560" y="2455200"/>
              <a:ext cx="0" cy="1223640"/>
            </a:xfrm>
            <a:prstGeom prst="line">
              <a:avLst/>
            </a:prstGeom>
            <a:ln w="57240">
              <a:solidFill>
                <a:srgbClr val="3333FF"/>
              </a:solidFill>
              <a:round/>
              <a:headEnd type="triangl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1" name="Line 24"/>
            <p:cNvSpPr/>
            <p:nvPr/>
          </p:nvSpPr>
          <p:spPr>
            <a:xfrm flipH="1" flipV="1">
              <a:off x="5061960" y="3117600"/>
              <a:ext cx="936720" cy="1583640"/>
            </a:xfrm>
            <a:prstGeom prst="line">
              <a:avLst/>
            </a:prstGeom>
            <a:ln w="28440">
              <a:solidFill>
                <a:srgbClr val="3333FF"/>
              </a:solidFill>
              <a:prstDash val="sysDot"/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22" name="CustomShape 25"/>
          <p:cNvSpPr/>
          <p:nvPr/>
        </p:nvSpPr>
        <p:spPr>
          <a:xfrm>
            <a:off x="1489500" y="1348560"/>
            <a:ext cx="3165840" cy="1369440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de-DE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Aus diesen </a:t>
            </a:r>
            <a:r>
              <a:t/>
            </a:r>
            <a:br/>
            <a:r>
              <a:rPr lang="de-DE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2 Punkten ergibt sich die Kurve</a:t>
            </a:r>
            <a:endParaRPr lang="de-DE" sz="2800" b="0" strike="noStrike" spc="-1">
              <a:latin typeface="Arial"/>
            </a:endParaRPr>
          </a:p>
        </p:txBody>
      </p:sp>
      <p:grpSp>
        <p:nvGrpSpPr>
          <p:cNvPr id="523" name="Group 26"/>
          <p:cNvGrpSpPr/>
          <p:nvPr/>
        </p:nvGrpSpPr>
        <p:grpSpPr>
          <a:xfrm>
            <a:off x="1537920" y="4868280"/>
            <a:ext cx="7430400" cy="1934280"/>
            <a:chOff x="1537920" y="4868280"/>
            <a:chExt cx="7430400" cy="1934280"/>
          </a:xfrm>
        </p:grpSpPr>
        <p:grpSp>
          <p:nvGrpSpPr>
            <p:cNvPr id="524" name="Group 27"/>
            <p:cNvGrpSpPr/>
            <p:nvPr/>
          </p:nvGrpSpPr>
          <p:grpSpPr>
            <a:xfrm>
              <a:off x="1600200" y="4868280"/>
              <a:ext cx="7368120" cy="1934280"/>
              <a:chOff x="1600200" y="4868280"/>
              <a:chExt cx="7368120" cy="1934280"/>
            </a:xfrm>
          </p:grpSpPr>
          <p:sp>
            <p:nvSpPr>
              <p:cNvPr id="525" name="CustomShape 28"/>
              <p:cNvSpPr/>
              <p:nvPr/>
            </p:nvSpPr>
            <p:spPr>
              <a:xfrm>
                <a:off x="6302880" y="5828760"/>
                <a:ext cx="2665440" cy="973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1001"/>
                  </a:spcBef>
                </a:pPr>
                <a:r>
                  <a:rPr lang="de-DE" sz="2000" b="1" strike="noStrike" spc="-1">
                    <a:solidFill>
                      <a:srgbClr val="C00000"/>
                    </a:solidFill>
                    <a:latin typeface="Calibri"/>
                    <a:ea typeface="DejaVu Sans"/>
                  </a:rPr>
                  <a:t>Übergangszeit:</a:t>
                </a:r>
                <a:r>
                  <a:t/>
                </a:r>
                <a:br/>
                <a:r>
                  <a:rPr lang="de-DE" sz="2000" b="1" strike="noStrike" spc="-1">
                    <a:solidFill>
                      <a:srgbClr val="C00000"/>
                    </a:solidFill>
                    <a:latin typeface="Calibri"/>
                    <a:ea typeface="DejaVu Sans"/>
                  </a:rPr>
                  <a:t>Offset oder Abhebung</a:t>
                </a:r>
                <a:r>
                  <a:t/>
                </a:r>
                <a:br/>
                <a:r>
                  <a:rPr lang="de-DE" sz="1800" b="1" strike="noStrike" spc="-1">
                    <a:solidFill>
                      <a:srgbClr val="C00000"/>
                    </a:solidFill>
                    <a:latin typeface="Calibri"/>
                    <a:ea typeface="DejaVu Sans"/>
                  </a:rPr>
                  <a:t>(Drehpunkt der Kurve)</a:t>
                </a:r>
                <a:endParaRPr lang="de-DE" sz="1800" b="0" strike="noStrike" spc="-1">
                  <a:latin typeface="Arial"/>
                </a:endParaRPr>
              </a:p>
            </p:txBody>
          </p:sp>
          <p:sp>
            <p:nvSpPr>
              <p:cNvPr id="526" name="Line 29"/>
              <p:cNvSpPr/>
              <p:nvPr/>
            </p:nvSpPr>
            <p:spPr>
              <a:xfrm flipH="1" flipV="1">
                <a:off x="1618560" y="5130000"/>
                <a:ext cx="4684320" cy="1134720"/>
              </a:xfrm>
              <a:prstGeom prst="line">
                <a:avLst/>
              </a:prstGeom>
              <a:ln w="28440">
                <a:solidFill>
                  <a:srgbClr val="663300"/>
                </a:solidFill>
                <a:prstDash val="sysDot"/>
                <a:round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7" name="Line 30"/>
              <p:cNvSpPr/>
              <p:nvPr/>
            </p:nvSpPr>
            <p:spPr>
              <a:xfrm flipH="1">
                <a:off x="1600200" y="4868280"/>
                <a:ext cx="18360" cy="794520"/>
              </a:xfrm>
              <a:prstGeom prst="line">
                <a:avLst/>
              </a:prstGeom>
              <a:ln w="57240">
                <a:solidFill>
                  <a:srgbClr val="663300"/>
                </a:solidFill>
                <a:round/>
                <a:headEnd type="triangl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528" name="CustomShape 31"/>
            <p:cNvSpPr/>
            <p:nvPr/>
          </p:nvSpPr>
          <p:spPr>
            <a:xfrm>
              <a:off x="1537920" y="5113080"/>
              <a:ext cx="143280" cy="143640"/>
            </a:xfrm>
            <a:prstGeom prst="ellipse">
              <a:avLst/>
            </a:prstGeom>
            <a:solidFill>
              <a:srgbClr val="996633"/>
            </a:solidFill>
            <a:ln w="936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4" name="CustomShape 1"/>
          <p:cNvSpPr/>
          <p:nvPr/>
        </p:nvSpPr>
        <p:spPr>
          <a:xfrm>
            <a:off x="1133100" y="71612"/>
            <a:ext cx="6524280" cy="491400"/>
          </a:xfrm>
          <a:prstGeom prst="rect">
            <a:avLst/>
          </a:prstGeom>
          <a:solidFill>
            <a:srgbClr val="A9D08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Optimierung von bestehenden Heizungsanlagen                                                                                    </a:t>
            </a:r>
            <a:endParaRPr lang="de-DE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9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394920" y="6597720"/>
            <a:ext cx="3167640" cy="25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solidFill>
                  <a:srgbClr val="66FF33"/>
                </a:solidFill>
                <a:latin typeface="Arial"/>
                <a:ea typeface="DejaVu Sans"/>
              </a:rPr>
              <a:t>Von Fa. Giese, modifiziert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259" name="CustomShape 2"/>
          <p:cNvSpPr/>
          <p:nvPr/>
        </p:nvSpPr>
        <p:spPr>
          <a:xfrm>
            <a:off x="-9360" y="-95400"/>
            <a:ext cx="914292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2800" b="1" strike="noStrike" spc="-1">
                <a:solidFill>
                  <a:srgbClr val="FFFF00"/>
                </a:solidFill>
                <a:latin typeface="Times New Roman"/>
                <a:ea typeface="DejaVu Sans"/>
              </a:rPr>
              <a:t>Alternativen für Heizungen – ein Überblick</a:t>
            </a:r>
            <a:r>
              <a:rPr lang="de-DE" sz="32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  </a:t>
            </a:r>
            <a:r>
              <a:rPr lang="de-DE" sz="1200" b="1" strike="noStrike" spc="-1">
                <a:solidFill>
                  <a:srgbClr val="66FF33"/>
                </a:solidFill>
                <a:latin typeface="Times New Roman"/>
                <a:ea typeface="DejaVu Sans"/>
              </a:rPr>
              <a:t>Original Fa. Giese, modifiziert</a:t>
            </a:r>
            <a:r>
              <a:t/>
            </a:r>
            <a:br/>
            <a:endParaRPr lang="de-DE" sz="1200" b="0" strike="noStrike" spc="-1">
              <a:latin typeface="Arial"/>
            </a:endParaRPr>
          </a:p>
        </p:txBody>
      </p:sp>
      <p:grpSp>
        <p:nvGrpSpPr>
          <p:cNvPr id="260" name="Group 3"/>
          <p:cNvGrpSpPr/>
          <p:nvPr/>
        </p:nvGrpSpPr>
        <p:grpSpPr>
          <a:xfrm>
            <a:off x="261720" y="620280"/>
            <a:ext cx="2721240" cy="2288880"/>
            <a:chOff x="261720" y="620280"/>
            <a:chExt cx="2721240" cy="2288880"/>
          </a:xfrm>
        </p:grpSpPr>
        <p:sp>
          <p:nvSpPr>
            <p:cNvPr id="261" name="CustomShape 4"/>
            <p:cNvSpPr/>
            <p:nvPr/>
          </p:nvSpPr>
          <p:spPr>
            <a:xfrm>
              <a:off x="889560" y="620280"/>
              <a:ext cx="973080" cy="4017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800" b="1" strike="noStrike" spc="-1" baseline="-24000">
                  <a:solidFill>
                    <a:srgbClr val="66FF33"/>
                  </a:solidFill>
                  <a:latin typeface="Arial"/>
                  <a:ea typeface="DejaVu Sans"/>
                </a:rPr>
                <a:t>Photovoltaik</a:t>
              </a:r>
              <a:endParaRPr lang="de-DE" sz="1800" b="0" strike="noStrike" spc="-1">
                <a:latin typeface="Arial"/>
              </a:endParaRPr>
            </a:p>
          </p:txBody>
        </p:sp>
        <p:grpSp>
          <p:nvGrpSpPr>
            <p:cNvPr id="262" name="Group 5"/>
            <p:cNvGrpSpPr/>
            <p:nvPr/>
          </p:nvGrpSpPr>
          <p:grpSpPr>
            <a:xfrm>
              <a:off x="261720" y="980280"/>
              <a:ext cx="2721240" cy="1928880"/>
              <a:chOff x="261720" y="980280"/>
              <a:chExt cx="2721240" cy="1928880"/>
            </a:xfrm>
          </p:grpSpPr>
          <p:pic>
            <p:nvPicPr>
              <p:cNvPr id="263" name="Picture 7" descr="Grundprinzip einer Photovoltaik-Anlage"/>
              <p:cNvPicPr/>
              <p:nvPr/>
            </p:nvPicPr>
            <p:blipFill>
              <a:blip r:embed="rId3"/>
              <a:stretch/>
            </p:blipFill>
            <p:spPr>
              <a:xfrm>
                <a:off x="574560" y="980280"/>
                <a:ext cx="1799280" cy="15516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64" name="CustomShape 6"/>
              <p:cNvSpPr/>
              <p:nvPr/>
            </p:nvSpPr>
            <p:spPr>
              <a:xfrm>
                <a:off x="261720" y="2636640"/>
                <a:ext cx="2721240" cy="2725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e-DE" sz="1200" b="1" strike="noStrike" spc="-1">
                    <a:solidFill>
                      <a:srgbClr val="FFFFFF"/>
                    </a:solidFill>
                    <a:latin typeface="Arial"/>
                    <a:ea typeface="DejaVu Sans"/>
                  </a:rPr>
                  <a:t>Nur im Ausnahmefall </a:t>
                </a:r>
                <a:r>
                  <a:t/>
                </a:r>
                <a:br/>
                <a:r>
                  <a:rPr lang="de-DE" sz="1200" b="1" strike="noStrike" spc="-1">
                    <a:solidFill>
                      <a:srgbClr val="FFFFFF"/>
                    </a:solidFill>
                    <a:latin typeface="Arial"/>
                    <a:ea typeface="DejaVu Sans"/>
                  </a:rPr>
                  <a:t>volle Alternative zur Heizung</a:t>
                </a:r>
                <a:endParaRPr lang="de-DE" sz="1200" b="0" strike="noStrike" spc="-1">
                  <a:latin typeface="Arial"/>
                </a:endParaRPr>
              </a:p>
            </p:txBody>
          </p:sp>
        </p:grpSp>
      </p:grpSp>
      <p:grpSp>
        <p:nvGrpSpPr>
          <p:cNvPr id="265" name="Group 7"/>
          <p:cNvGrpSpPr/>
          <p:nvPr/>
        </p:nvGrpSpPr>
        <p:grpSpPr>
          <a:xfrm>
            <a:off x="3203640" y="479520"/>
            <a:ext cx="2664720" cy="2109240"/>
            <a:chOff x="3203640" y="479520"/>
            <a:chExt cx="2664720" cy="2109240"/>
          </a:xfrm>
        </p:grpSpPr>
        <p:sp>
          <p:nvSpPr>
            <p:cNvPr id="266" name="CustomShape 8"/>
            <p:cNvSpPr/>
            <p:nvPr/>
          </p:nvSpPr>
          <p:spPr>
            <a:xfrm>
              <a:off x="4077180" y="479520"/>
              <a:ext cx="1054440" cy="4017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800" b="1" strike="noStrike" spc="-1" baseline="-24000" dirty="0">
                  <a:solidFill>
                    <a:srgbClr val="66FF33"/>
                  </a:solidFill>
                  <a:latin typeface="Arial"/>
                  <a:ea typeface="DejaVu Sans"/>
                </a:rPr>
                <a:t>Wärmepumpe</a:t>
              </a:r>
              <a:endParaRPr lang="de-DE" sz="1800" b="0" strike="noStrike" spc="-1" dirty="0">
                <a:latin typeface="Arial"/>
              </a:endParaRPr>
            </a:p>
          </p:txBody>
        </p:sp>
        <p:grpSp>
          <p:nvGrpSpPr>
            <p:cNvPr id="267" name="Group 9"/>
            <p:cNvGrpSpPr/>
            <p:nvPr/>
          </p:nvGrpSpPr>
          <p:grpSpPr>
            <a:xfrm>
              <a:off x="3203640" y="836280"/>
              <a:ext cx="2664720" cy="1752480"/>
              <a:chOff x="3203640" y="836280"/>
              <a:chExt cx="2664720" cy="1752480"/>
            </a:xfrm>
          </p:grpSpPr>
          <p:pic>
            <p:nvPicPr>
              <p:cNvPr id="268" name="Picture 4" descr="eg-waermepumpe01-b"/>
              <p:cNvPicPr/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>
              <a:xfrm>
                <a:off x="3492360" y="836280"/>
                <a:ext cx="1973880" cy="11736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69" name="CustomShape 10"/>
              <p:cNvSpPr/>
              <p:nvPr/>
            </p:nvSpPr>
            <p:spPr>
              <a:xfrm>
                <a:off x="3203640" y="2133720"/>
                <a:ext cx="2664720" cy="455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e-DE" sz="1200" b="1" strike="noStrike" spc="-1">
                    <a:solidFill>
                      <a:srgbClr val="FFFFFF"/>
                    </a:solidFill>
                    <a:latin typeface="Arial"/>
                    <a:ea typeface="DejaVu Sans"/>
                  </a:rPr>
                  <a:t>Neubauten, bei Altbauten Eignung prüfen</a:t>
                </a:r>
                <a:endParaRPr lang="de-DE" sz="1200" b="0" strike="noStrike" spc="-1">
                  <a:latin typeface="Arial"/>
                </a:endParaRPr>
              </a:p>
            </p:txBody>
          </p:sp>
        </p:grpSp>
      </p:grpSp>
      <p:grpSp>
        <p:nvGrpSpPr>
          <p:cNvPr id="270" name="Group 11"/>
          <p:cNvGrpSpPr/>
          <p:nvPr/>
        </p:nvGrpSpPr>
        <p:grpSpPr>
          <a:xfrm>
            <a:off x="6662880" y="620280"/>
            <a:ext cx="2183040" cy="2256120"/>
            <a:chOff x="6662880" y="620280"/>
            <a:chExt cx="2183040" cy="2256120"/>
          </a:xfrm>
        </p:grpSpPr>
        <p:sp>
          <p:nvSpPr>
            <p:cNvPr id="271" name="CustomShape 12"/>
            <p:cNvSpPr/>
            <p:nvPr/>
          </p:nvSpPr>
          <p:spPr>
            <a:xfrm>
              <a:off x="6948000" y="620280"/>
              <a:ext cx="1654560" cy="4017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800" b="1" strike="noStrike" spc="-1" baseline="-24000">
                  <a:solidFill>
                    <a:srgbClr val="66FF33"/>
                  </a:solidFill>
                  <a:latin typeface="Arial"/>
                  <a:ea typeface="DejaVu Sans"/>
                </a:rPr>
                <a:t>Gebäudedämmung</a:t>
              </a:r>
              <a:endParaRPr lang="de-DE" sz="1800" b="0" strike="noStrike" spc="-1">
                <a:latin typeface="Arial"/>
              </a:endParaRPr>
            </a:p>
          </p:txBody>
        </p:sp>
        <p:grpSp>
          <p:nvGrpSpPr>
            <p:cNvPr id="272" name="Group 13"/>
            <p:cNvGrpSpPr/>
            <p:nvPr/>
          </p:nvGrpSpPr>
          <p:grpSpPr>
            <a:xfrm>
              <a:off x="6662880" y="1052280"/>
              <a:ext cx="2183040" cy="1824120"/>
              <a:chOff x="6662880" y="1052280"/>
              <a:chExt cx="2183040" cy="1824120"/>
            </a:xfrm>
          </p:grpSpPr>
          <p:pic>
            <p:nvPicPr>
              <p:cNvPr id="273" name="Picture 5" descr="8c59c1439f"/>
              <p:cNvPicPr/>
              <p:nvPr/>
            </p:nvPicPr>
            <p:blipFill>
              <a:blip r:embed="rId5"/>
              <a:stretch/>
            </p:blipFill>
            <p:spPr>
              <a:xfrm>
                <a:off x="6730920" y="1052280"/>
                <a:ext cx="2115000" cy="12996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74" name="CustomShape 14"/>
              <p:cNvSpPr/>
              <p:nvPr/>
            </p:nvSpPr>
            <p:spPr>
              <a:xfrm>
                <a:off x="6662880" y="2421360"/>
                <a:ext cx="2133360" cy="455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e-DE" sz="1200" b="1" strike="noStrike" spc="-1">
                    <a:solidFill>
                      <a:srgbClr val="FFFFFF"/>
                    </a:solidFill>
                    <a:latin typeface="Arial"/>
                    <a:ea typeface="DejaVu Sans"/>
                  </a:rPr>
                  <a:t>Relativ teuer, aber </a:t>
                </a:r>
                <a:r>
                  <a:t/>
                </a:r>
                <a:br/>
                <a:r>
                  <a:rPr lang="de-DE" sz="1200" b="1" strike="noStrike" spc="-1">
                    <a:solidFill>
                      <a:srgbClr val="FFFFFF"/>
                    </a:solidFill>
                    <a:latin typeface="Arial"/>
                    <a:ea typeface="DejaVu Sans"/>
                  </a:rPr>
                  <a:t>grundsätzlich nachhaltig u.</a:t>
                </a:r>
                <a:r>
                  <a:t/>
                </a:r>
                <a:br/>
                <a:r>
                  <a:rPr lang="de-DE" sz="1200" b="1" strike="noStrike" spc="-1">
                    <a:solidFill>
                      <a:srgbClr val="FFFFFF"/>
                    </a:solidFill>
                    <a:latin typeface="Arial"/>
                    <a:ea typeface="DejaVu Sans"/>
                  </a:rPr>
                  <a:t>sinnvoll</a:t>
                </a:r>
                <a:endParaRPr lang="de-DE" sz="1200" b="0" strike="noStrike" spc="-1">
                  <a:latin typeface="Arial"/>
                </a:endParaRPr>
              </a:p>
            </p:txBody>
          </p:sp>
        </p:grpSp>
      </p:grpSp>
      <p:grpSp>
        <p:nvGrpSpPr>
          <p:cNvPr id="275" name="Group 15"/>
          <p:cNvGrpSpPr/>
          <p:nvPr/>
        </p:nvGrpSpPr>
        <p:grpSpPr>
          <a:xfrm>
            <a:off x="6520680" y="3151440"/>
            <a:ext cx="2509920" cy="3151440"/>
            <a:chOff x="6520680" y="3151440"/>
            <a:chExt cx="2509920" cy="3151440"/>
          </a:xfrm>
        </p:grpSpPr>
        <p:pic>
          <p:nvPicPr>
            <p:cNvPr id="276" name="Picture 11" descr="Pellets-Kessel"/>
            <p:cNvPicPr/>
            <p:nvPr/>
          </p:nvPicPr>
          <p:blipFill>
            <a:blip r:embed="rId6"/>
            <a:stretch/>
          </p:blipFill>
          <p:spPr>
            <a:xfrm>
              <a:off x="6760080" y="3938400"/>
              <a:ext cx="1867320" cy="1469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7" name="CustomShape 16"/>
            <p:cNvSpPr/>
            <p:nvPr/>
          </p:nvSpPr>
          <p:spPr>
            <a:xfrm>
              <a:off x="7070760" y="3151440"/>
              <a:ext cx="1495800" cy="678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800" b="1" strike="noStrike" spc="-1" baseline="-24000">
                  <a:solidFill>
                    <a:srgbClr val="66FF33"/>
                  </a:solidFill>
                  <a:latin typeface="Arial"/>
                  <a:ea typeface="DejaVu Sans"/>
                </a:rPr>
                <a:t>Pelletskessel, </a:t>
              </a:r>
              <a:endParaRPr lang="de-DE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de-DE" sz="1800" b="1" strike="noStrike" spc="-1" baseline="-24000">
                  <a:solidFill>
                    <a:srgbClr val="66FF33"/>
                  </a:solidFill>
                  <a:latin typeface="Arial"/>
                  <a:ea typeface="DejaVu Sans"/>
                </a:rPr>
                <a:t>Hackschnitzel</a:t>
              </a:r>
              <a:endParaRPr lang="de-DE" sz="1800" b="0" strike="noStrike" spc="-1">
                <a:latin typeface="Arial"/>
              </a:endParaRPr>
            </a:p>
          </p:txBody>
        </p:sp>
        <p:sp>
          <p:nvSpPr>
            <p:cNvPr id="278" name="CustomShape 17"/>
            <p:cNvSpPr/>
            <p:nvPr/>
          </p:nvSpPr>
          <p:spPr>
            <a:xfrm>
              <a:off x="6520680" y="5522040"/>
              <a:ext cx="2509920" cy="7808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200" b="1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Installationspreise relativ teuer, </a:t>
              </a:r>
              <a:endParaRPr lang="de-DE" sz="12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de-DE" sz="1200" b="1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Platzbedarf, Arbeitsaufwand</a:t>
              </a:r>
              <a:endParaRPr lang="de-DE" sz="12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de-DE" sz="1200" b="1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Umweltbelastend, </a:t>
              </a:r>
              <a:r>
                <a:t/>
              </a:r>
              <a:br/>
              <a:r>
                <a:rPr lang="de-DE" sz="1200" b="1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Holzimporte!</a:t>
              </a:r>
              <a:endParaRPr lang="de-DE" sz="1200" b="0" strike="noStrike" spc="-1">
                <a:latin typeface="Arial"/>
              </a:endParaRPr>
            </a:p>
          </p:txBody>
        </p:sp>
      </p:grpSp>
      <p:grpSp>
        <p:nvGrpSpPr>
          <p:cNvPr id="279" name="Group 18"/>
          <p:cNvGrpSpPr/>
          <p:nvPr/>
        </p:nvGrpSpPr>
        <p:grpSpPr>
          <a:xfrm>
            <a:off x="108000" y="3142080"/>
            <a:ext cx="2796840" cy="3303000"/>
            <a:chOff x="108000" y="3142080"/>
            <a:chExt cx="2796840" cy="3303000"/>
          </a:xfrm>
        </p:grpSpPr>
        <p:pic>
          <p:nvPicPr>
            <p:cNvPr id="280" name="Picture 12" descr="a_schema_solaranlage_kl"/>
            <p:cNvPicPr/>
            <p:nvPr/>
          </p:nvPicPr>
          <p:blipFill>
            <a:blip r:embed="rId7"/>
            <a:stretch/>
          </p:blipFill>
          <p:spPr>
            <a:xfrm>
              <a:off x="108000" y="3502080"/>
              <a:ext cx="2091240" cy="2230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81" name="CustomShape 19"/>
            <p:cNvSpPr/>
            <p:nvPr/>
          </p:nvSpPr>
          <p:spPr>
            <a:xfrm>
              <a:off x="606600" y="3142080"/>
              <a:ext cx="1009800" cy="4017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800" b="1" strike="noStrike" spc="-1" baseline="-24000">
                  <a:solidFill>
                    <a:srgbClr val="66FF33"/>
                  </a:solidFill>
                  <a:latin typeface="Arial"/>
                  <a:ea typeface="DejaVu Sans"/>
                </a:rPr>
                <a:t>Solarthermie</a:t>
              </a:r>
              <a:endParaRPr lang="de-DE" sz="1800" b="0" strike="noStrike" spc="-1">
                <a:latin typeface="Arial"/>
              </a:endParaRPr>
            </a:p>
          </p:txBody>
        </p:sp>
        <p:sp>
          <p:nvSpPr>
            <p:cNvPr id="282" name="CustomShape 20"/>
            <p:cNvSpPr/>
            <p:nvPr/>
          </p:nvSpPr>
          <p:spPr>
            <a:xfrm>
              <a:off x="194400" y="5807160"/>
              <a:ext cx="2710440" cy="637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200" b="1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Sinnvoll bei bestehender Heizung, </a:t>
              </a:r>
              <a:endParaRPr lang="de-DE" sz="12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de-DE" sz="1200" b="1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ca. 20 % Heizungseinsparung, </a:t>
              </a:r>
              <a:r>
                <a:t/>
              </a:r>
              <a:br/>
              <a:r>
                <a:rPr lang="de-DE" sz="1200" b="1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großer Pufferspeicher nötig</a:t>
              </a:r>
              <a:endParaRPr lang="de-DE" sz="1200" b="0" strike="noStrike" spc="-1">
                <a:latin typeface="Arial"/>
              </a:endParaRPr>
            </a:p>
          </p:txBody>
        </p:sp>
      </p:grpSp>
      <p:grpSp>
        <p:nvGrpSpPr>
          <p:cNvPr id="283" name="Group 21"/>
          <p:cNvGrpSpPr/>
          <p:nvPr/>
        </p:nvGrpSpPr>
        <p:grpSpPr>
          <a:xfrm>
            <a:off x="2987640" y="4797360"/>
            <a:ext cx="3064320" cy="1728000"/>
            <a:chOff x="2987640" y="4797360"/>
            <a:chExt cx="3064320" cy="1728000"/>
          </a:xfrm>
        </p:grpSpPr>
        <p:pic>
          <p:nvPicPr>
            <p:cNvPr id="284" name="Picture 2"/>
            <p:cNvPicPr/>
            <p:nvPr/>
          </p:nvPicPr>
          <p:blipFill>
            <a:blip r:embed="rId8"/>
            <a:stretch/>
          </p:blipFill>
          <p:spPr>
            <a:xfrm>
              <a:off x="2987640" y="4797360"/>
              <a:ext cx="1107000" cy="1652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85" name="CustomShape 22"/>
            <p:cNvSpPr/>
            <p:nvPr/>
          </p:nvSpPr>
          <p:spPr>
            <a:xfrm>
              <a:off x="4211280" y="5158080"/>
              <a:ext cx="1840680" cy="1367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200" b="1" strike="noStrike" spc="-1">
                  <a:solidFill>
                    <a:srgbClr val="66FF33"/>
                  </a:solidFill>
                  <a:latin typeface="Arial"/>
                  <a:ea typeface="DejaVu Sans"/>
                </a:rPr>
                <a:t>Micro-BHKW</a:t>
              </a:r>
              <a:endParaRPr lang="de-DE" sz="12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de-DE" sz="12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de-DE" sz="1200" b="1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Oft schlechtes Verhältnis </a:t>
              </a:r>
              <a:endParaRPr lang="de-DE" sz="12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de-DE" sz="1200" b="1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Strom- zu Wärme-</a:t>
              </a:r>
              <a:endParaRPr lang="de-DE" sz="12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de-DE" sz="1200" b="1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Erzeugung</a:t>
              </a:r>
              <a:endParaRPr lang="de-DE" sz="12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de-DE" sz="1200" b="1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Kostenrechnung?</a:t>
              </a:r>
              <a:endParaRPr lang="de-DE" sz="1200" b="0" strike="noStrike" spc="-1">
                <a:latin typeface="Arial"/>
              </a:endParaRPr>
            </a:p>
          </p:txBody>
        </p:sp>
      </p:grpSp>
      <p:grpSp>
        <p:nvGrpSpPr>
          <p:cNvPr id="286" name="Group 23"/>
          <p:cNvGrpSpPr/>
          <p:nvPr/>
        </p:nvGrpSpPr>
        <p:grpSpPr>
          <a:xfrm>
            <a:off x="4285080" y="2781360"/>
            <a:ext cx="2302200" cy="1823400"/>
            <a:chOff x="4285080" y="2781360"/>
            <a:chExt cx="2302200" cy="1823400"/>
          </a:xfrm>
        </p:grpSpPr>
        <p:pic>
          <p:nvPicPr>
            <p:cNvPr id="287" name="Picture 3" descr="070701gr45b78595b82a3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4428000" y="3141360"/>
              <a:ext cx="1608120" cy="1004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88" name="CustomShape 24"/>
            <p:cNvSpPr/>
            <p:nvPr/>
          </p:nvSpPr>
          <p:spPr>
            <a:xfrm>
              <a:off x="4716720" y="2781360"/>
              <a:ext cx="1282320" cy="4017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800" b="1" strike="noStrike" spc="-1" baseline="-24000">
                  <a:solidFill>
                    <a:srgbClr val="66FF33"/>
                  </a:solidFill>
                  <a:latin typeface="Arial"/>
                  <a:ea typeface="DejaVu Sans"/>
                </a:rPr>
                <a:t>Brennstoffzelle</a:t>
              </a:r>
              <a:endParaRPr lang="de-DE" sz="1800" b="0" strike="noStrike" spc="-1">
                <a:latin typeface="Arial"/>
              </a:endParaRPr>
            </a:p>
          </p:txBody>
        </p:sp>
        <p:sp>
          <p:nvSpPr>
            <p:cNvPr id="289" name="CustomShape 25"/>
            <p:cNvSpPr/>
            <p:nvPr/>
          </p:nvSpPr>
          <p:spPr>
            <a:xfrm>
              <a:off x="4285080" y="4149720"/>
              <a:ext cx="2302200" cy="4550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200" b="1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Guter Wirkungsgrad, aber Gesamtbilanz?</a:t>
              </a:r>
              <a:endParaRPr lang="de-DE" sz="1200" b="0" strike="noStrike" spc="-1">
                <a:latin typeface="Arial"/>
              </a:endParaRPr>
            </a:p>
          </p:txBody>
        </p:sp>
      </p:grpSp>
      <p:sp>
        <p:nvSpPr>
          <p:cNvPr id="290" name="Line 26"/>
          <p:cNvSpPr/>
          <p:nvPr/>
        </p:nvSpPr>
        <p:spPr>
          <a:xfrm>
            <a:off x="0" y="475560"/>
            <a:ext cx="9144000" cy="0"/>
          </a:xfrm>
          <a:prstGeom prst="line">
            <a:avLst/>
          </a:prstGeom>
          <a:ln w="9360">
            <a:solidFill>
              <a:srgbClr val="FF66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roup 1"/>
          <p:cNvGrpSpPr/>
          <p:nvPr/>
        </p:nvGrpSpPr>
        <p:grpSpPr>
          <a:xfrm>
            <a:off x="755640" y="1628640"/>
            <a:ext cx="5180760" cy="4403880"/>
            <a:chOff x="755640" y="1628640"/>
            <a:chExt cx="5180760" cy="4403880"/>
          </a:xfrm>
        </p:grpSpPr>
        <p:grpSp>
          <p:nvGrpSpPr>
            <p:cNvPr id="530" name="Group 2"/>
            <p:cNvGrpSpPr/>
            <p:nvPr/>
          </p:nvGrpSpPr>
          <p:grpSpPr>
            <a:xfrm>
              <a:off x="755640" y="1628640"/>
              <a:ext cx="5180760" cy="4403880"/>
              <a:chOff x="755640" y="1628640"/>
              <a:chExt cx="5180760" cy="4403880"/>
            </a:xfrm>
          </p:grpSpPr>
          <p:pic>
            <p:nvPicPr>
              <p:cNvPr id="531" name="Picture 4"/>
              <p:cNvPicPr/>
              <p:nvPr/>
            </p:nvPicPr>
            <p:blipFill>
              <a:blip r:embed="rId3"/>
              <a:stretch/>
            </p:blipFill>
            <p:spPr>
              <a:xfrm>
                <a:off x="755640" y="1628640"/>
                <a:ext cx="5180760" cy="440388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32" name="CustomShape 3"/>
              <p:cNvSpPr/>
              <p:nvPr/>
            </p:nvSpPr>
            <p:spPr>
              <a:xfrm>
                <a:off x="1334880" y="1781280"/>
                <a:ext cx="4287960" cy="3846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533" name="Line 4"/>
            <p:cNvSpPr/>
            <p:nvPr/>
          </p:nvSpPr>
          <p:spPr>
            <a:xfrm flipV="1">
              <a:off x="1933920" y="1798920"/>
              <a:ext cx="2160" cy="3853080"/>
            </a:xfrm>
            <a:prstGeom prst="line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4" name="Line 5"/>
            <p:cNvSpPr/>
            <p:nvPr/>
          </p:nvSpPr>
          <p:spPr>
            <a:xfrm>
              <a:off x="1296000" y="2347920"/>
              <a:ext cx="4330440" cy="720"/>
            </a:xfrm>
            <a:prstGeom prst="line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5" name="Line 6"/>
            <p:cNvSpPr/>
            <p:nvPr/>
          </p:nvSpPr>
          <p:spPr>
            <a:xfrm flipV="1">
              <a:off x="2546640" y="1779120"/>
              <a:ext cx="2160" cy="3853080"/>
            </a:xfrm>
            <a:prstGeom prst="line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6" name="Line 7"/>
            <p:cNvSpPr/>
            <p:nvPr/>
          </p:nvSpPr>
          <p:spPr>
            <a:xfrm flipV="1">
              <a:off x="3164760" y="1772640"/>
              <a:ext cx="1800" cy="3853440"/>
            </a:xfrm>
            <a:prstGeom prst="line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7" name="Line 8"/>
            <p:cNvSpPr/>
            <p:nvPr/>
          </p:nvSpPr>
          <p:spPr>
            <a:xfrm flipV="1">
              <a:off x="3782520" y="1777320"/>
              <a:ext cx="1800" cy="3853080"/>
            </a:xfrm>
            <a:prstGeom prst="line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8" name="Line 9"/>
            <p:cNvSpPr/>
            <p:nvPr/>
          </p:nvSpPr>
          <p:spPr>
            <a:xfrm flipV="1">
              <a:off x="4395240" y="1753200"/>
              <a:ext cx="1800" cy="3853080"/>
            </a:xfrm>
            <a:prstGeom prst="line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9" name="Line 10"/>
            <p:cNvSpPr/>
            <p:nvPr/>
          </p:nvSpPr>
          <p:spPr>
            <a:xfrm flipV="1">
              <a:off x="5012640" y="1783440"/>
              <a:ext cx="1800" cy="3853440"/>
            </a:xfrm>
            <a:prstGeom prst="line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0" name="Line 11"/>
            <p:cNvSpPr/>
            <p:nvPr/>
          </p:nvSpPr>
          <p:spPr>
            <a:xfrm>
              <a:off x="1289520" y="2901600"/>
              <a:ext cx="4330800" cy="720"/>
            </a:xfrm>
            <a:prstGeom prst="line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" name="Line 12"/>
            <p:cNvSpPr/>
            <p:nvPr/>
          </p:nvSpPr>
          <p:spPr>
            <a:xfrm>
              <a:off x="1282680" y="3462480"/>
              <a:ext cx="4330440" cy="720"/>
            </a:xfrm>
            <a:prstGeom prst="line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" name="Line 13"/>
            <p:cNvSpPr/>
            <p:nvPr/>
          </p:nvSpPr>
          <p:spPr>
            <a:xfrm>
              <a:off x="1272240" y="4016880"/>
              <a:ext cx="4330800" cy="1080"/>
            </a:xfrm>
            <a:prstGeom prst="line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3" name="Line 14"/>
            <p:cNvSpPr/>
            <p:nvPr/>
          </p:nvSpPr>
          <p:spPr>
            <a:xfrm>
              <a:off x="1287720" y="4584600"/>
              <a:ext cx="4330440" cy="1080"/>
            </a:xfrm>
            <a:prstGeom prst="line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" name="Line 15"/>
            <p:cNvSpPr/>
            <p:nvPr/>
          </p:nvSpPr>
          <p:spPr>
            <a:xfrm>
              <a:off x="1287720" y="5124960"/>
              <a:ext cx="4330440" cy="720"/>
            </a:xfrm>
            <a:prstGeom prst="line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45" name="CustomShape 16"/>
          <p:cNvSpPr/>
          <p:nvPr/>
        </p:nvSpPr>
        <p:spPr>
          <a:xfrm>
            <a:off x="208260" y="672120"/>
            <a:ext cx="7307280" cy="5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1400"/>
              </a:spcBef>
            </a:pPr>
            <a:endParaRPr lang="de-DE" sz="2400" b="0" strike="noStrike" spc="-1" dirty="0">
              <a:latin typeface="Arial"/>
            </a:endParaRPr>
          </a:p>
        </p:txBody>
      </p:sp>
      <p:sp>
        <p:nvSpPr>
          <p:cNvPr id="546" name="CustomShape 17"/>
          <p:cNvSpPr/>
          <p:nvPr/>
        </p:nvSpPr>
        <p:spPr>
          <a:xfrm>
            <a:off x="6814080" y="738360"/>
            <a:ext cx="220428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de-DE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Viele Regelungen stehen auf der Werkseinstellung!!!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547" name="CustomShape 18"/>
          <p:cNvSpPr/>
          <p:nvPr/>
        </p:nvSpPr>
        <p:spPr>
          <a:xfrm>
            <a:off x="6111720" y="2021040"/>
            <a:ext cx="2807640" cy="1415520"/>
          </a:xfrm>
          <a:prstGeom prst="rect">
            <a:avLst/>
          </a:prstGeom>
          <a:noFill/>
          <a:ln w="9360">
            <a:solidFill>
              <a:srgbClr val="FFCC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de-DE" sz="1800" b="1" strike="noStrike" spc="-1">
                <a:solidFill>
                  <a:srgbClr val="C00000"/>
                </a:solidFill>
                <a:latin typeface="Calibri"/>
                <a:ea typeface="DejaVu Sans"/>
              </a:rPr>
              <a:t>Einstellung:</a:t>
            </a: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de-DE" sz="1800" b="1" strike="noStrike" spc="-1">
                <a:solidFill>
                  <a:srgbClr val="C00000"/>
                </a:solidFill>
                <a:latin typeface="Calibri"/>
                <a:ea typeface="DejaVu Sans"/>
              </a:rPr>
              <a:t>Kältester Raum (kleinster Heizkörper) ist Referenz</a:t>
            </a: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de-DE" sz="1800" b="1" strike="noStrike" spc="-1">
                <a:solidFill>
                  <a:srgbClr val="C00000"/>
                </a:solidFill>
                <a:latin typeface="Calibri"/>
                <a:ea typeface="DejaVu Sans"/>
              </a:rPr>
              <a:t>und legt Heizkurve fest!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548" name="CustomShape 19"/>
          <p:cNvSpPr/>
          <p:nvPr/>
        </p:nvSpPr>
        <p:spPr>
          <a:xfrm>
            <a:off x="2305080" y="6048360"/>
            <a:ext cx="1934640" cy="363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Außentemperatur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549" name="CustomShape 20"/>
          <p:cNvSpPr/>
          <p:nvPr/>
        </p:nvSpPr>
        <p:spPr>
          <a:xfrm rot="16200000">
            <a:off x="-1016640" y="3656520"/>
            <a:ext cx="3047040" cy="3639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Kessel (Vorlauf) -temperatur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550" name="CustomShape 21"/>
          <p:cNvSpPr/>
          <p:nvPr/>
        </p:nvSpPr>
        <p:spPr>
          <a:xfrm>
            <a:off x="1259280" y="2759760"/>
            <a:ext cx="4366440" cy="2880000"/>
          </a:xfrm>
          <a:custGeom>
            <a:avLst/>
            <a:gdLst/>
            <a:ahLst/>
            <a:cxnLst/>
            <a:rect l="l" t="t" r="r" b="b"/>
            <a:pathLst>
              <a:path w="4366895" h="2880360">
                <a:moveTo>
                  <a:pt x="0" y="2880360"/>
                </a:moveTo>
                <a:cubicBezTo>
                  <a:pt x="99686" y="2761898"/>
                  <a:pt x="200980" y="2644767"/>
                  <a:pt x="353724" y="2507670"/>
                </a:cubicBezTo>
                <a:cubicBezTo>
                  <a:pt x="506469" y="2370574"/>
                  <a:pt x="718704" y="2208187"/>
                  <a:pt x="919684" y="2060442"/>
                </a:cubicBezTo>
                <a:cubicBezTo>
                  <a:pt x="1120664" y="1912697"/>
                  <a:pt x="1297527" y="1794235"/>
                  <a:pt x="1556389" y="1623863"/>
                </a:cubicBezTo>
                <a:cubicBezTo>
                  <a:pt x="1815252" y="1453490"/>
                  <a:pt x="2162545" y="1225883"/>
                  <a:pt x="2476074" y="1038207"/>
                </a:cubicBezTo>
                <a:cubicBezTo>
                  <a:pt x="2789603" y="850531"/>
                  <a:pt x="3125642" y="668180"/>
                  <a:pt x="3440778" y="495145"/>
                </a:cubicBezTo>
                <a:cubicBezTo>
                  <a:pt x="3755915" y="322110"/>
                  <a:pt x="4207718" y="81193"/>
                  <a:pt x="4366895" y="0"/>
                </a:cubicBezTo>
              </a:path>
            </a:pathLst>
          </a:custGeom>
          <a:noFill/>
          <a:ln w="38160">
            <a:solidFill>
              <a:srgbClr val="99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51" name="Group 22"/>
          <p:cNvGrpSpPr/>
          <p:nvPr/>
        </p:nvGrpSpPr>
        <p:grpSpPr>
          <a:xfrm>
            <a:off x="1343160" y="4429080"/>
            <a:ext cx="4259160" cy="1234080"/>
            <a:chOff x="1343160" y="4429080"/>
            <a:chExt cx="4259160" cy="1234080"/>
          </a:xfrm>
        </p:grpSpPr>
        <p:sp>
          <p:nvSpPr>
            <p:cNvPr id="552" name="CustomShape 23"/>
            <p:cNvSpPr/>
            <p:nvPr/>
          </p:nvSpPr>
          <p:spPr>
            <a:xfrm>
              <a:off x="1343160" y="4429080"/>
              <a:ext cx="4259160" cy="1234080"/>
            </a:xfrm>
            <a:custGeom>
              <a:avLst/>
              <a:gdLst/>
              <a:ahLst/>
              <a:cxnLst/>
              <a:rect l="l" t="t" r="r" b="b"/>
              <a:pathLst>
                <a:path w="4259580" h="1234440">
                  <a:moveTo>
                    <a:pt x="0" y="1234440"/>
                  </a:moveTo>
                  <a:cubicBezTo>
                    <a:pt x="150029" y="1155106"/>
                    <a:pt x="301604" y="1075772"/>
                    <a:pt x="464007" y="1005958"/>
                  </a:cubicBezTo>
                  <a:cubicBezTo>
                    <a:pt x="626409" y="936143"/>
                    <a:pt x="791904" y="875849"/>
                    <a:pt x="971320" y="815555"/>
                  </a:cubicBezTo>
                  <a:cubicBezTo>
                    <a:pt x="1150736" y="755261"/>
                    <a:pt x="1340979" y="704488"/>
                    <a:pt x="1540502" y="644194"/>
                  </a:cubicBezTo>
                  <a:cubicBezTo>
                    <a:pt x="1740025" y="583900"/>
                    <a:pt x="1961201" y="512499"/>
                    <a:pt x="2165364" y="453792"/>
                  </a:cubicBezTo>
                  <a:cubicBezTo>
                    <a:pt x="2369527" y="395084"/>
                    <a:pt x="2590703" y="337964"/>
                    <a:pt x="2765479" y="295123"/>
                  </a:cubicBezTo>
                  <a:cubicBezTo>
                    <a:pt x="2940255" y="252283"/>
                    <a:pt x="3068630" y="230069"/>
                    <a:pt x="3210925" y="199922"/>
                  </a:cubicBezTo>
                  <a:cubicBezTo>
                    <a:pt x="3353221" y="169775"/>
                    <a:pt x="3461489" y="141215"/>
                    <a:pt x="3619251" y="111068"/>
                  </a:cubicBezTo>
                  <a:cubicBezTo>
                    <a:pt x="3777013" y="80921"/>
                    <a:pt x="4055417" y="31734"/>
                    <a:pt x="4157499" y="15867"/>
                  </a:cubicBezTo>
                  <a:cubicBezTo>
                    <a:pt x="4259580" y="0"/>
                    <a:pt x="4245660" y="7933"/>
                    <a:pt x="4231740" y="15867"/>
                  </a:cubicBezTo>
                </a:path>
              </a:pathLst>
            </a:custGeom>
            <a:noFill/>
            <a:ln w="38160">
              <a:solidFill>
                <a:srgbClr val="CC66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3" name="CustomShape 24"/>
            <p:cNvSpPr/>
            <p:nvPr/>
          </p:nvSpPr>
          <p:spPr>
            <a:xfrm rot="20875800">
              <a:off x="3348720" y="4801680"/>
              <a:ext cx="2007360" cy="637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lang="de-DE" sz="1800" b="1" strike="noStrike" spc="-1">
                  <a:solidFill>
                    <a:srgbClr val="CC6600"/>
                  </a:solidFill>
                  <a:latin typeface="Calibri"/>
                  <a:ea typeface="DejaVu Sans"/>
                </a:rPr>
                <a:t>Fußbodenheizung</a:t>
              </a:r>
              <a:endParaRPr lang="de-DE" sz="1800" b="0" strike="noStrike" spc="-1">
                <a:latin typeface="Arial"/>
              </a:endParaRPr>
            </a:p>
          </p:txBody>
        </p:sp>
      </p:grpSp>
      <p:grpSp>
        <p:nvGrpSpPr>
          <p:cNvPr id="554" name="Group 25"/>
          <p:cNvGrpSpPr/>
          <p:nvPr/>
        </p:nvGrpSpPr>
        <p:grpSpPr>
          <a:xfrm>
            <a:off x="4993560" y="2455200"/>
            <a:ext cx="3465000" cy="2841480"/>
            <a:chOff x="4993560" y="2455200"/>
            <a:chExt cx="3465000" cy="2841480"/>
          </a:xfrm>
        </p:grpSpPr>
        <p:sp>
          <p:nvSpPr>
            <p:cNvPr id="555" name="CustomShape 26"/>
            <p:cNvSpPr/>
            <p:nvPr/>
          </p:nvSpPr>
          <p:spPr>
            <a:xfrm>
              <a:off x="6083280" y="4292640"/>
              <a:ext cx="2375280" cy="100404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lang="de-DE" sz="2000" b="1" strike="noStrike" spc="-1">
                  <a:solidFill>
                    <a:srgbClr val="ED7D31"/>
                  </a:solidFill>
                  <a:latin typeface="Calibri"/>
                  <a:ea typeface="DejaVu Sans"/>
                </a:rPr>
                <a:t>Starker Frost, legt Steigung der Kurve fest</a:t>
              </a:r>
              <a:endParaRPr lang="de-DE" sz="2000" b="0" strike="noStrike" spc="-1">
                <a:latin typeface="Arial"/>
              </a:endParaRPr>
            </a:p>
          </p:txBody>
        </p:sp>
        <p:sp>
          <p:nvSpPr>
            <p:cNvPr id="556" name="Line 27"/>
            <p:cNvSpPr/>
            <p:nvPr/>
          </p:nvSpPr>
          <p:spPr>
            <a:xfrm flipV="1">
              <a:off x="4993560" y="2455200"/>
              <a:ext cx="0" cy="1223640"/>
            </a:xfrm>
            <a:prstGeom prst="line">
              <a:avLst/>
            </a:prstGeom>
            <a:ln w="57240">
              <a:solidFill>
                <a:srgbClr val="3333FF"/>
              </a:solidFill>
              <a:round/>
              <a:headEnd type="triangl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7" name="Line 28"/>
            <p:cNvSpPr/>
            <p:nvPr/>
          </p:nvSpPr>
          <p:spPr>
            <a:xfrm flipH="1" flipV="1">
              <a:off x="5061960" y="3117600"/>
              <a:ext cx="936720" cy="1583640"/>
            </a:xfrm>
            <a:prstGeom prst="line">
              <a:avLst/>
            </a:prstGeom>
            <a:ln w="28440">
              <a:solidFill>
                <a:srgbClr val="3333FF"/>
              </a:solidFill>
              <a:prstDash val="sysDot"/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58" name="CustomShape 29"/>
          <p:cNvSpPr/>
          <p:nvPr/>
        </p:nvSpPr>
        <p:spPr>
          <a:xfrm>
            <a:off x="1480320" y="1342800"/>
            <a:ext cx="3165840" cy="1369440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de-DE" sz="28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Aus diesen </a:t>
            </a:r>
            <a:r>
              <a:rPr dirty="0"/>
              <a:t/>
            </a:r>
            <a:br>
              <a:rPr dirty="0"/>
            </a:br>
            <a:r>
              <a:rPr lang="de-DE" sz="28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2 Punkten ergibt sich die Kurve</a:t>
            </a:r>
            <a:endParaRPr lang="de-DE" sz="2800" b="0" strike="noStrike" spc="-1" dirty="0">
              <a:latin typeface="Arial"/>
            </a:endParaRPr>
          </a:p>
        </p:txBody>
      </p:sp>
      <p:grpSp>
        <p:nvGrpSpPr>
          <p:cNvPr id="559" name="Group 30"/>
          <p:cNvGrpSpPr/>
          <p:nvPr/>
        </p:nvGrpSpPr>
        <p:grpSpPr>
          <a:xfrm>
            <a:off x="1537920" y="4868280"/>
            <a:ext cx="7430400" cy="1934280"/>
            <a:chOff x="1537920" y="4868280"/>
            <a:chExt cx="7430400" cy="1934280"/>
          </a:xfrm>
        </p:grpSpPr>
        <p:grpSp>
          <p:nvGrpSpPr>
            <p:cNvPr id="560" name="Group 31"/>
            <p:cNvGrpSpPr/>
            <p:nvPr/>
          </p:nvGrpSpPr>
          <p:grpSpPr>
            <a:xfrm>
              <a:off x="1600200" y="4868280"/>
              <a:ext cx="7368120" cy="1934280"/>
              <a:chOff x="1600200" y="4868280"/>
              <a:chExt cx="7368120" cy="1934280"/>
            </a:xfrm>
          </p:grpSpPr>
          <p:sp>
            <p:nvSpPr>
              <p:cNvPr id="561" name="CustomShape 32"/>
              <p:cNvSpPr/>
              <p:nvPr/>
            </p:nvSpPr>
            <p:spPr>
              <a:xfrm>
                <a:off x="6302880" y="5828760"/>
                <a:ext cx="2665440" cy="973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1001"/>
                  </a:spcBef>
                </a:pPr>
                <a:r>
                  <a:rPr lang="de-DE" sz="2000" b="1" strike="noStrike" spc="-1">
                    <a:solidFill>
                      <a:srgbClr val="C00000"/>
                    </a:solidFill>
                    <a:latin typeface="Calibri"/>
                    <a:ea typeface="DejaVu Sans"/>
                  </a:rPr>
                  <a:t>Übergangszeit:</a:t>
                </a:r>
                <a:r>
                  <a:t/>
                </a:r>
                <a:br/>
                <a:r>
                  <a:rPr lang="de-DE" sz="2000" b="1" strike="noStrike" spc="-1">
                    <a:solidFill>
                      <a:srgbClr val="C00000"/>
                    </a:solidFill>
                    <a:latin typeface="Calibri"/>
                    <a:ea typeface="DejaVu Sans"/>
                  </a:rPr>
                  <a:t>Offset oder Abhebung</a:t>
                </a:r>
                <a:r>
                  <a:t/>
                </a:r>
                <a:br/>
                <a:r>
                  <a:rPr lang="de-DE" sz="1800" b="1" strike="noStrike" spc="-1">
                    <a:solidFill>
                      <a:srgbClr val="C00000"/>
                    </a:solidFill>
                    <a:latin typeface="Calibri"/>
                    <a:ea typeface="DejaVu Sans"/>
                  </a:rPr>
                  <a:t>(Drehpunkt der Kurve)</a:t>
                </a:r>
                <a:endParaRPr lang="de-DE" sz="1800" b="0" strike="noStrike" spc="-1">
                  <a:latin typeface="Arial"/>
                </a:endParaRPr>
              </a:p>
            </p:txBody>
          </p:sp>
          <p:sp>
            <p:nvSpPr>
              <p:cNvPr id="562" name="Line 33"/>
              <p:cNvSpPr/>
              <p:nvPr/>
            </p:nvSpPr>
            <p:spPr>
              <a:xfrm flipH="1" flipV="1">
                <a:off x="1618560" y="5130000"/>
                <a:ext cx="4684320" cy="1134720"/>
              </a:xfrm>
              <a:prstGeom prst="line">
                <a:avLst/>
              </a:prstGeom>
              <a:ln w="28440">
                <a:solidFill>
                  <a:srgbClr val="663300"/>
                </a:solidFill>
                <a:prstDash val="sysDot"/>
                <a:round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3" name="Line 34"/>
              <p:cNvSpPr/>
              <p:nvPr/>
            </p:nvSpPr>
            <p:spPr>
              <a:xfrm flipH="1">
                <a:off x="1600200" y="4868280"/>
                <a:ext cx="18360" cy="794520"/>
              </a:xfrm>
              <a:prstGeom prst="line">
                <a:avLst/>
              </a:prstGeom>
              <a:ln w="57240">
                <a:solidFill>
                  <a:srgbClr val="663300"/>
                </a:solidFill>
                <a:round/>
                <a:headEnd type="triangl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564" name="CustomShape 35"/>
            <p:cNvSpPr/>
            <p:nvPr/>
          </p:nvSpPr>
          <p:spPr>
            <a:xfrm>
              <a:off x="1537920" y="5113080"/>
              <a:ext cx="143280" cy="143640"/>
            </a:xfrm>
            <a:prstGeom prst="ellipse">
              <a:avLst/>
            </a:prstGeom>
            <a:solidFill>
              <a:srgbClr val="996633"/>
            </a:solidFill>
            <a:ln w="936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8" name="CustomShape 1"/>
          <p:cNvSpPr/>
          <p:nvPr/>
        </p:nvSpPr>
        <p:spPr>
          <a:xfrm>
            <a:off x="1133100" y="71612"/>
            <a:ext cx="6524280" cy="491400"/>
          </a:xfrm>
          <a:prstGeom prst="rect">
            <a:avLst/>
          </a:prstGeom>
          <a:solidFill>
            <a:srgbClr val="A9D08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Optimierung von bestehenden Heizungsanlagen                                                                                    </a:t>
            </a:r>
            <a:endParaRPr lang="de-DE" sz="2400" b="0" strike="noStrike" spc="-1" dirty="0">
              <a:latin typeface="Arial"/>
            </a:endParaRPr>
          </a:p>
        </p:txBody>
      </p:sp>
      <p:sp>
        <p:nvSpPr>
          <p:cNvPr id="39" name="CustomShape 16"/>
          <p:cNvSpPr/>
          <p:nvPr/>
        </p:nvSpPr>
        <p:spPr>
          <a:xfrm>
            <a:off x="328320" y="521280"/>
            <a:ext cx="7307280" cy="6607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de-DE" sz="20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Außentemperaturgesteuerte </a:t>
            </a:r>
            <a:r>
              <a:rPr lang="de-DE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Kesseltemperatur, bzw. </a:t>
            </a:r>
            <a:r>
              <a:rPr lang="de-DE" sz="20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Heizkörpervorlauftemperatur </a:t>
            </a:r>
            <a:r>
              <a:rPr lang="de-DE" sz="2000" b="1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anpassen</a:t>
            </a:r>
            <a:endParaRPr lang="de-DE" sz="2000" b="0" strike="noStrike" spc="-1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CustomShape 1"/>
          <p:cNvSpPr/>
          <p:nvPr/>
        </p:nvSpPr>
        <p:spPr>
          <a:xfrm>
            <a:off x="200520" y="192240"/>
            <a:ext cx="8741520" cy="82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2400" b="1" strike="noStrike" spc="-1">
                <a:solidFill>
                  <a:srgbClr val="FF0000"/>
                </a:solidFill>
                <a:latin typeface="Calibri"/>
                <a:ea typeface="DejaVu Sans"/>
              </a:rPr>
              <a:t>Grundsätzliche Voraussetzungen für Wärmepumpen bei </a:t>
            </a:r>
            <a:endParaRPr lang="de-DE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2400" b="1" strike="noStrike" spc="-1">
                <a:solidFill>
                  <a:srgbClr val="FF0000"/>
                </a:solidFill>
                <a:latin typeface="Calibri"/>
                <a:ea typeface="DejaVu Sans"/>
              </a:rPr>
              <a:t>Neubau und v.a. Bestand</a:t>
            </a:r>
            <a:endParaRPr lang="de-DE" sz="2400" b="0" strike="noStrike" spc="-1">
              <a:latin typeface="Arial"/>
            </a:endParaRPr>
          </a:p>
        </p:txBody>
      </p:sp>
      <p:sp>
        <p:nvSpPr>
          <p:cNvPr id="566" name="CustomShape 2"/>
          <p:cNvSpPr/>
          <p:nvPr/>
        </p:nvSpPr>
        <p:spPr>
          <a:xfrm>
            <a:off x="152100" y="1353235"/>
            <a:ext cx="8838360" cy="44718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Qualifizierter Handwerksbetrieb zur Vermeidung häufiger Dimensionierungs- und Ausführungsfehler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0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Garantie der minimalen Jahresarbeitszahl (z.B. JAZ ≥3,5) geben lassen,</a:t>
            </a:r>
            <a:r>
              <a:rPr dirty="0"/>
              <a:t/>
            </a:r>
            <a:br>
              <a:rPr dirty="0"/>
            </a:b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berechneter Wert (für die Förderung) nicht aussagekräftig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genug</a:t>
            </a:r>
            <a:b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</a:b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Referenzanlagen analysieren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0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immer gültig: Möglichst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niedrige Temperatur der Heizelemente wie Heizkörper, Fußbodenheizung, Wandheizung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u.ä.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(auch Möglichkeiten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bei bestehenden Heizkörpern!)</a:t>
            </a:r>
            <a:r>
              <a:rPr dirty="0"/>
              <a:t/>
            </a:r>
            <a:br>
              <a:rPr dirty="0"/>
            </a:b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de-DE" sz="20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Platz für die Wärmequelle wie Bohrung, Erdreich, Luft/Wasser- Wärmetauscher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0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Beachten der Geräuschemission der Luft/Wasser WP</a:t>
            </a:r>
            <a:r>
              <a:rPr dirty="0"/>
              <a:t/>
            </a:r>
            <a:br>
              <a:rPr dirty="0"/>
            </a:b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de-DE" sz="20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Muss: Objektive Kalkulation des Gewinns in der JAZ bei Erdsonden gegenüber Luft/Wasser WP auf die Laufzeit</a:t>
            </a:r>
            <a:endParaRPr lang="de-DE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CustomShape 1"/>
          <p:cNvSpPr/>
          <p:nvPr/>
        </p:nvSpPr>
        <p:spPr>
          <a:xfrm>
            <a:off x="212040" y="212040"/>
            <a:ext cx="8930880" cy="82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2400" b="1" strike="noStrike" spc="-1">
                <a:solidFill>
                  <a:srgbClr val="FF3300"/>
                </a:solidFill>
                <a:latin typeface="Calibri"/>
                <a:ea typeface="DejaVu Sans"/>
              </a:rPr>
              <a:t>Maßnahmen zur Überprüfung der Tauglichkeit für </a:t>
            </a:r>
            <a:endParaRPr lang="de-DE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2400" b="1" strike="noStrike" spc="-1">
                <a:solidFill>
                  <a:srgbClr val="FF3300"/>
                </a:solidFill>
                <a:latin typeface="Calibri"/>
                <a:ea typeface="DejaVu Sans"/>
              </a:rPr>
              <a:t>WP Neubauinstallation oder Nachrüstung</a:t>
            </a:r>
            <a:endParaRPr lang="de-DE" sz="2400" b="0" strike="noStrike" spc="-1">
              <a:latin typeface="Arial"/>
            </a:endParaRPr>
          </a:p>
        </p:txBody>
      </p:sp>
      <p:sp>
        <p:nvSpPr>
          <p:cNvPr id="568" name="CustomShape 2"/>
          <p:cNvSpPr/>
          <p:nvPr/>
        </p:nvSpPr>
        <p:spPr>
          <a:xfrm>
            <a:off x="397440" y="1709280"/>
            <a:ext cx="8161920" cy="222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000" b="1" strike="noStrike" spc="-1">
                <a:solidFill>
                  <a:srgbClr val="00B0F0"/>
                </a:solidFill>
                <a:latin typeface="Calibri"/>
                <a:ea typeface="DejaVu Sans"/>
              </a:rPr>
              <a:t>Messung der max. nötigen Vorlauftemperatur für Heizungserneuerung:</a:t>
            </a:r>
            <a:endParaRPr lang="de-DE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im kühlsten Raum bei mehrtägigen, niedrigen Außentemperaturen (unter minus 10°C)</a:t>
            </a:r>
            <a:endParaRPr lang="de-DE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bei voll aufgedrehten Heizkörperventilen </a:t>
            </a:r>
            <a:endParaRPr lang="de-DE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bei genügend Wasserdurchsatz für geringe Temperaturspreitzung</a:t>
            </a:r>
            <a:endParaRPr lang="de-DE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Vorlauftemperaturkurve richtig eingestellt</a:t>
            </a:r>
            <a:endParaRPr lang="de-DE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lang="de-DE" sz="2000" b="0" strike="noStrike" spc="-1">
              <a:latin typeface="Arial"/>
            </a:endParaRPr>
          </a:p>
        </p:txBody>
      </p:sp>
      <p:sp>
        <p:nvSpPr>
          <p:cNvPr id="569" name="CustomShape 3"/>
          <p:cNvSpPr/>
          <p:nvPr/>
        </p:nvSpPr>
        <p:spPr>
          <a:xfrm>
            <a:off x="397440" y="4017600"/>
            <a:ext cx="7738560" cy="230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000" b="1" strike="noStrike" spc="-1" dirty="0">
                <a:solidFill>
                  <a:srgbClr val="00B0F0"/>
                </a:solidFill>
                <a:latin typeface="Calibri"/>
                <a:ea typeface="DejaVu Sans"/>
              </a:rPr>
              <a:t>Möglichkeiten zur Verbesserung der WP-Effizienz:</a:t>
            </a:r>
            <a:endParaRPr lang="de-DE" sz="20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Verzicht auf die Nachtabsenkung</a:t>
            </a:r>
            <a:endParaRPr lang="de-DE" sz="18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selten bewohnte Räume nicht ganz auskühlen lassen</a:t>
            </a:r>
            <a:endParaRPr lang="de-DE" sz="18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Wo möglich, zusätzliche oder effizientere Heizkörper einbauen</a:t>
            </a:r>
            <a:endParaRPr lang="de-DE" sz="18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Die Heizwirkung von zu kleinen Heizkörpern 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durch</a:t>
            </a:r>
            <a:r>
              <a:rPr lang="de-D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de-DE" spc="-1" dirty="0" smtClean="0">
                <a:solidFill>
                  <a:srgbClr val="000000"/>
                </a:solidFill>
                <a:latin typeface="Calibri"/>
                <a:ea typeface="DejaVu Sans"/>
              </a:rPr>
              <a:t>Lüfter 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erhöhen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lang="de-DE" sz="18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oder sog. </a:t>
            </a:r>
            <a:r>
              <a:rPr lang="de-DE" sz="1800" b="0" u="sng" strike="noStrike" spc="-1" dirty="0">
                <a:solidFill>
                  <a:srgbClr val="0563C1"/>
                </a:solidFill>
                <a:uFillTx/>
                <a:latin typeface="Calibri"/>
                <a:ea typeface="DejaVu Sans"/>
                <a:hlinkClick r:id="rId2"/>
              </a:rPr>
              <a:t>Tieftemperaturheizkörpe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 installieren, ideal zusammen mit Fußbodenheizung</a:t>
            </a:r>
            <a:endParaRPr lang="de-DE" sz="18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PV- Anlage</a:t>
            </a:r>
            <a:endParaRPr lang="de-DE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CustomShape 1"/>
          <p:cNvSpPr/>
          <p:nvPr/>
        </p:nvSpPr>
        <p:spPr>
          <a:xfrm>
            <a:off x="529560" y="0"/>
            <a:ext cx="8141040" cy="460080"/>
          </a:xfrm>
          <a:prstGeom prst="rect">
            <a:avLst/>
          </a:prstGeom>
          <a:solidFill>
            <a:srgbClr val="A9D08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Verringerung des Energiebedarfs für die Heizung als Mieter                                                                                    </a:t>
            </a:r>
            <a:endParaRPr lang="de-DE" sz="2400" b="0" strike="noStrike" spc="-1">
              <a:latin typeface="Arial"/>
            </a:endParaRPr>
          </a:p>
        </p:txBody>
      </p:sp>
      <p:sp>
        <p:nvSpPr>
          <p:cNvPr id="571" name="CustomShape 2"/>
          <p:cNvSpPr/>
          <p:nvPr/>
        </p:nvSpPr>
        <p:spPr>
          <a:xfrm>
            <a:off x="790560" y="732960"/>
            <a:ext cx="8287560" cy="603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Für gute Wärmeabgabe der Heizkörper sorgen, auch wegen Wärmezählung</a:t>
            </a:r>
            <a:endParaRPr lang="de-DE" sz="2000" b="0" strike="noStrike" spc="-1">
              <a:latin typeface="Arial"/>
            </a:endParaRPr>
          </a:p>
          <a:p>
            <a:pPr marL="343080" indent="-342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Überprüfen der Vorlauftemperatur</a:t>
            </a:r>
            <a:endParaRPr lang="de-DE" sz="2000" b="0" strike="noStrike" spc="-1">
              <a:latin typeface="Arial"/>
            </a:endParaRPr>
          </a:p>
          <a:p>
            <a:pPr marL="343080" indent="-342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Thermostatventile freihalten</a:t>
            </a:r>
            <a:endParaRPr lang="de-DE" sz="2000" b="0" strike="noStrike" spc="-1">
              <a:latin typeface="Arial"/>
            </a:endParaRPr>
          </a:p>
          <a:p>
            <a:pPr marL="343080" indent="-342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bei mehren Heizkörpern pro Raum alle etwas aufdrehen</a:t>
            </a:r>
            <a:endParaRPr lang="de-DE" sz="2000" b="0" strike="noStrike" spc="-1">
              <a:latin typeface="Arial"/>
            </a:endParaRPr>
          </a:p>
          <a:p>
            <a:pPr marL="343080" indent="-342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Türen zu kühlen Räumen geschlossen halten</a:t>
            </a:r>
            <a:endParaRPr lang="de-DE" sz="2000" b="0" strike="noStrike" spc="-1">
              <a:latin typeface="Arial"/>
            </a:endParaRPr>
          </a:p>
          <a:p>
            <a:pPr marL="343080" indent="-342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individuelles Heizen der einzelnen Räume</a:t>
            </a:r>
            <a:endParaRPr lang="de-DE" sz="2000" b="0" strike="noStrike" spc="-1">
              <a:latin typeface="Arial"/>
            </a:endParaRPr>
          </a:p>
          <a:p>
            <a:pPr marL="343080" indent="-342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Schlafzimmer nur gering heizen</a:t>
            </a:r>
            <a:endParaRPr lang="de-DE" sz="2000" b="0" strike="noStrike" spc="-1">
              <a:latin typeface="Arial"/>
            </a:endParaRPr>
          </a:p>
          <a:p>
            <a:pPr marL="343080" indent="-342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Reflexionsfolien hinter den Heizkörpern anbringen</a:t>
            </a:r>
            <a:endParaRPr lang="de-DE" sz="2000" b="0" strike="noStrike" spc="-1">
              <a:latin typeface="Arial"/>
            </a:endParaRPr>
          </a:p>
          <a:p>
            <a:pPr marL="343080" indent="-342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Stoßlüftung statt gekippter Fenster</a:t>
            </a:r>
            <a:endParaRPr lang="de-DE" sz="2000" b="0" strike="noStrike" spc="-1">
              <a:latin typeface="Arial"/>
            </a:endParaRPr>
          </a:p>
          <a:p>
            <a:pPr marL="343080" indent="-342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beim Lüften Thermostatventile schließen</a:t>
            </a:r>
            <a:endParaRPr lang="de-DE" sz="2000" b="0" strike="noStrike" spc="-1">
              <a:latin typeface="Arial"/>
            </a:endParaRPr>
          </a:p>
          <a:p>
            <a:pPr marL="343080" indent="-342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Frühzeitiges Schließen der Rollos</a:t>
            </a:r>
            <a:endParaRPr lang="de-DE" sz="2000" b="0" strike="noStrike" spc="-1">
              <a:latin typeface="Arial"/>
            </a:endParaRPr>
          </a:p>
          <a:p>
            <a:pPr marL="343080" indent="-3420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bei häufiger, längerfristiger Abwesenheit an funkgesteuerte   		Heizkörperventile denken</a:t>
            </a:r>
            <a:endParaRPr lang="de-DE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CustomShape 1"/>
          <p:cNvSpPr/>
          <p:nvPr/>
        </p:nvSpPr>
        <p:spPr>
          <a:xfrm>
            <a:off x="2042280" y="2964240"/>
            <a:ext cx="532296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200" b="1" strike="noStrike" spc="-1">
                <a:solidFill>
                  <a:srgbClr val="385623"/>
                </a:solidFill>
                <a:latin typeface="Calibri"/>
                <a:ea typeface="DejaVu Sans"/>
              </a:rPr>
              <a:t>Vielen Dank für Ihr Interesse !</a:t>
            </a:r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CustomShape 1"/>
          <p:cNvSpPr/>
          <p:nvPr/>
        </p:nvSpPr>
        <p:spPr>
          <a:xfrm>
            <a:off x="539640" y="476280"/>
            <a:ext cx="792072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de-DE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Beispiel zum Nutzen des Brennwertbetriebs bei Heizöl</a:t>
            </a:r>
            <a:endParaRPr lang="de-DE" sz="2000" b="0" strike="noStrike" spc="-1">
              <a:latin typeface="Arial"/>
            </a:endParaRPr>
          </a:p>
        </p:txBody>
      </p:sp>
      <p:sp>
        <p:nvSpPr>
          <p:cNvPr id="627" name="CustomShape 2"/>
          <p:cNvSpPr/>
          <p:nvPr/>
        </p:nvSpPr>
        <p:spPr>
          <a:xfrm>
            <a:off x="3095640" y="1557720"/>
            <a:ext cx="6047280" cy="393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Beispiel  -  oberer Heizwert von Öl als Referenz </a:t>
            </a:r>
            <a:r>
              <a:t/>
            </a:r>
            <a:br/>
            <a:r>
              <a:rPr lang="de-DE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(CO</a:t>
            </a:r>
            <a:r>
              <a:rPr lang="de-DE" sz="1800" b="1" strike="noStrike" spc="-1" baseline="-24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lang="de-DE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ca. 13,5%) :</a:t>
            </a:r>
            <a:r>
              <a:t/>
            </a:r>
            <a:br/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Abgasverluste:</a:t>
            </a:r>
            <a:r>
              <a:t/>
            </a:r>
            <a:br/>
            <a:endParaRPr lang="de-DE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lang="de-DE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Niedertemperaturkessel  bei Abgastemp  140 °C                =    </a:t>
            </a:r>
            <a:r>
              <a:rPr lang="de-DE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11,5 %</a:t>
            </a:r>
            <a:endParaRPr lang="de-DE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bei Rücklauftemp. 56 °C, Abgastemp. Ca. 60 °C                 =      </a:t>
            </a:r>
            <a:r>
              <a:rPr lang="de-DE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8 %</a:t>
            </a:r>
            <a:endParaRPr lang="de-DE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bei Beginn des Brennwertbetriebs, Rücklauftemp. 40°C ;</a:t>
            </a:r>
            <a:r>
              <a:t/>
            </a:r>
            <a:br/>
            <a:r>
              <a:rPr lang="de-DE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                      Abgastemp. 46 °C    =      </a:t>
            </a:r>
            <a:r>
              <a:rPr lang="de-DE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7 %</a:t>
            </a:r>
            <a:endParaRPr lang="de-DE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bei max. möglicher Brennwertbetrieb, </a:t>
            </a:r>
            <a:r>
              <a:t/>
            </a:r>
            <a:br/>
            <a:r>
              <a:rPr lang="de-DE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             Rücklauf. 30 °C; Abgastemp. 35 °C    =      </a:t>
            </a:r>
            <a:r>
              <a:rPr lang="de-DE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4 %</a:t>
            </a:r>
            <a:endParaRPr lang="de-DE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Also bringt hier ein Brennwertkessel unter Idealbedingungen gegenüber einem NT- Kessel max. 7,5 % Einsparung im feuerungstechnischen Wirkungsgrad.</a:t>
            </a:r>
            <a:endParaRPr lang="de-DE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Bei guter Kesseldämmung entspricht das auch weitgehend der Gesamteinsparung.</a:t>
            </a:r>
            <a:endParaRPr lang="de-DE" sz="1400" b="0" strike="noStrike" spc="-1">
              <a:latin typeface="Arial"/>
            </a:endParaRPr>
          </a:p>
        </p:txBody>
      </p:sp>
      <p:sp>
        <p:nvSpPr>
          <p:cNvPr id="628" name="CustomShape 3"/>
          <p:cNvSpPr/>
          <p:nvPr/>
        </p:nvSpPr>
        <p:spPr>
          <a:xfrm>
            <a:off x="1547640" y="5950080"/>
            <a:ext cx="5470920" cy="36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9" name="CustomShape 4"/>
          <p:cNvSpPr/>
          <p:nvPr/>
        </p:nvSpPr>
        <p:spPr>
          <a:xfrm>
            <a:off x="1042560" y="5661000"/>
            <a:ext cx="6982560" cy="91260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In der Praxis festgestellte, deutlich höhere Einsparungen bei Kesseltausch sind durch geringere Standverluste u.ä. bedingt, die mit dem Brennwertbetrieb nicht direkt zusammenhängen</a:t>
            </a:r>
            <a:endParaRPr lang="de-DE" sz="1800" b="0" strike="noStrike" spc="-1">
              <a:latin typeface="Arial"/>
            </a:endParaRPr>
          </a:p>
        </p:txBody>
      </p:sp>
      <p:grpSp>
        <p:nvGrpSpPr>
          <p:cNvPr id="630" name="Group 5"/>
          <p:cNvGrpSpPr/>
          <p:nvPr/>
        </p:nvGrpSpPr>
        <p:grpSpPr>
          <a:xfrm>
            <a:off x="85680" y="1844640"/>
            <a:ext cx="2900880" cy="3513240"/>
            <a:chOff x="85680" y="1844640"/>
            <a:chExt cx="2900880" cy="3513240"/>
          </a:xfrm>
        </p:grpSpPr>
        <p:pic>
          <p:nvPicPr>
            <p:cNvPr id="631" name="Picture 5" descr="Hom"/>
            <p:cNvPicPr/>
            <p:nvPr/>
          </p:nvPicPr>
          <p:blipFill>
            <a:blip r:embed="rId3"/>
            <a:stretch/>
          </p:blipFill>
          <p:spPr>
            <a:xfrm>
              <a:off x="85680" y="1844640"/>
              <a:ext cx="2900880" cy="3212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632" name="CustomShape 6"/>
            <p:cNvSpPr/>
            <p:nvPr/>
          </p:nvSpPr>
          <p:spPr>
            <a:xfrm>
              <a:off x="309240" y="5115600"/>
              <a:ext cx="2305800" cy="242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  <a:spcBef>
                  <a:spcPts val="496"/>
                </a:spcBef>
              </a:pPr>
              <a:r>
                <a:rPr lang="de-DE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(Aus Buderus Brennwerttechnik)</a:t>
              </a:r>
              <a:endParaRPr lang="de-DE" sz="1000" b="0" strike="noStrike" spc="-1"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181080" y="336600"/>
            <a:ext cx="8240040" cy="268056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FF0000"/>
                </a:solidFill>
                <a:latin typeface="Calibri"/>
                <a:ea typeface="DejaVu Sans"/>
              </a:rPr>
              <a:t>Ölheizung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Gasheizung</a:t>
            </a:r>
            <a:endParaRPr lang="de-DE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Elektroheizung</a:t>
            </a:r>
            <a:r>
              <a:t/>
            </a:r>
            <a:br/>
            <a:r>
              <a:rPr lang="de-DE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Blockheizkraftwerk</a:t>
            </a: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de-DE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(Öl, Gas, Brenn-</a:t>
            </a:r>
            <a:endParaRPr lang="de-DE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stoffzelle)</a:t>
            </a:r>
            <a:r>
              <a:t/>
            </a:r>
            <a:br/>
            <a:endParaRPr lang="de-DE" sz="2000" b="0" strike="noStrike" spc="-1">
              <a:latin typeface="Arial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1830240" y="0"/>
            <a:ext cx="5358960" cy="477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Betrachtete Heizungsanlagen</a:t>
            </a:r>
            <a:endParaRPr lang="de-DE" sz="2000" b="0" strike="noStrike" spc="-1">
              <a:latin typeface="Arial"/>
            </a:endParaRPr>
          </a:p>
        </p:txBody>
      </p:sp>
      <p:sp>
        <p:nvSpPr>
          <p:cNvPr id="293" name="CustomShape 3"/>
          <p:cNvSpPr/>
          <p:nvPr/>
        </p:nvSpPr>
        <p:spPr>
          <a:xfrm>
            <a:off x="4510440" y="3494880"/>
            <a:ext cx="4632480" cy="283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Saubere Verbrennung,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Einsparungspotential bei bestehenden Anlagen,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geringe Investitionen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Versorgung ohne Probleme,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jedoch im Moment noch fossiler Brennstoff mit der bekannten Problematik!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siehe: </a:t>
            </a:r>
            <a:r>
              <a:rPr lang="de-DE" sz="1800" b="0" u="sng" strike="noStrike" spc="-1" dirty="0">
                <a:solidFill>
                  <a:srgbClr val="0563C1"/>
                </a:solidFill>
                <a:uFillTx/>
                <a:latin typeface="Calibri"/>
                <a:ea typeface="DejaVu Sans"/>
                <a:hlinkClick r:id="rId2"/>
              </a:rPr>
              <a:t>„Öl denkt weiter</a:t>
            </a:r>
            <a:r>
              <a:rPr lang="de-DE" sz="1400" b="0" u="sng" strike="noStrike" spc="-1" dirty="0">
                <a:solidFill>
                  <a:srgbClr val="0563C1"/>
                </a:solidFill>
                <a:uFillTx/>
                <a:latin typeface="Calibri"/>
                <a:ea typeface="DejaVu Sans"/>
                <a:hlinkClick r:id="rId2"/>
              </a:rPr>
              <a:t>“</a:t>
            </a:r>
            <a:r>
              <a:rPr lang="de-DE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(u.a. synthetische Öle)</a:t>
            </a:r>
            <a:endParaRPr lang="de-DE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u="sng" strike="noStrike" spc="-1" dirty="0">
                <a:solidFill>
                  <a:srgbClr val="0563C1"/>
                </a:solidFill>
                <a:uFillTx/>
                <a:latin typeface="Calibri"/>
                <a:ea typeface="DejaVu Sans"/>
                <a:hlinkClick r:id="rId3"/>
              </a:rPr>
              <a:t>„Verbot von Ölheizungen???“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       </a:t>
            </a:r>
            <a:r>
              <a:rPr lang="de-DE" sz="1800" b="0" u="sng" strike="noStrike" spc="-1" dirty="0">
                <a:solidFill>
                  <a:srgbClr val="0563C1"/>
                </a:solidFill>
                <a:uFillTx/>
                <a:latin typeface="Calibri"/>
                <a:ea typeface="DejaVu Sans"/>
                <a:hlinkClick r:id="rId4"/>
              </a:rPr>
              <a:t>„Preisentwicklung“</a:t>
            </a:r>
            <a:endParaRPr lang="de-DE" sz="1800" b="0" strike="noStrike" spc="-1" dirty="0">
              <a:latin typeface="Arial"/>
            </a:endParaRPr>
          </a:p>
        </p:txBody>
      </p:sp>
      <p:sp>
        <p:nvSpPr>
          <p:cNvPr id="294" name="CustomShape 4"/>
          <p:cNvSpPr/>
          <p:nvPr/>
        </p:nvSpPr>
        <p:spPr>
          <a:xfrm>
            <a:off x="181080" y="2665800"/>
            <a:ext cx="4598280" cy="338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Wärmepumpe </a:t>
            </a:r>
            <a:r>
              <a:t/>
            </a:r>
            <a:br/>
            <a:r>
              <a:rPr lang="de-DE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Fernwärme</a:t>
            </a:r>
            <a:endParaRPr lang="de-DE" sz="24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Nahwärme</a:t>
            </a:r>
            <a:endParaRPr lang="de-DE" sz="24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Pelletheizung       </a:t>
            </a:r>
            <a:endParaRPr lang="de-DE" sz="24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Zusatzheizung</a:t>
            </a:r>
            <a:r>
              <a:t/>
            </a:r>
            <a:br/>
            <a:r>
              <a:rPr lang="de-DE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autonome Alternativen</a:t>
            </a:r>
            <a:endParaRPr lang="de-DE" sz="2400" b="0" strike="noStrike" spc="-1">
              <a:latin typeface="Arial"/>
            </a:endParaRPr>
          </a:p>
        </p:txBody>
      </p:sp>
      <p:pic>
        <p:nvPicPr>
          <p:cNvPr id="295" name="Picture 14" descr="D:\VonPapi 12.9.07\141CANON\IMG_4156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536160" y="573120"/>
            <a:ext cx="2158560" cy="2840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162720" y="536040"/>
            <a:ext cx="9139542" cy="519408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28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Ölheizung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400" b="1" strike="noStrike" spc="-1" dirty="0" smtClean="0">
                <a:solidFill>
                  <a:srgbClr val="0070C0"/>
                </a:solidFill>
                <a:latin typeface="Calibri"/>
                <a:ea typeface="DejaVu Sans"/>
              </a:rPr>
              <a:t>Neu ab 2026 </a:t>
            </a:r>
            <a:r>
              <a:rPr lang="de-DE" sz="2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nur noch in Kombination </a:t>
            </a:r>
            <a:r>
              <a:rPr lang="de-DE" sz="2400" b="1" strike="noStrike" spc="-1" dirty="0" smtClean="0">
                <a:solidFill>
                  <a:srgbClr val="0070C0"/>
                </a:solidFill>
                <a:latin typeface="Calibri"/>
                <a:ea typeface="DejaVu Sans"/>
              </a:rPr>
              <a:t>z.B. mit </a:t>
            </a:r>
            <a:r>
              <a:rPr lang="de-DE" sz="2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PV, Solarthermie </a:t>
            </a:r>
            <a:r>
              <a:rPr lang="de-DE" sz="2400" b="1" strike="noStrike" spc="-1" dirty="0" smtClean="0">
                <a:solidFill>
                  <a:srgbClr val="0070C0"/>
                </a:solidFill>
                <a:latin typeface="Calibri"/>
                <a:ea typeface="DejaVu Sans"/>
              </a:rPr>
              <a:t>….</a:t>
            </a:r>
            <a:br>
              <a:rPr lang="de-DE" sz="2400" b="1" strike="noStrike" spc="-1" dirty="0" smtClean="0">
                <a:solidFill>
                  <a:srgbClr val="0070C0"/>
                </a:solidFill>
                <a:latin typeface="Calibri"/>
                <a:ea typeface="DejaVu Sans"/>
              </a:rPr>
            </a:br>
            <a:r>
              <a:rPr lang="de-DE" sz="2400" b="1" strike="noStrike" spc="-1" dirty="0" smtClean="0">
                <a:solidFill>
                  <a:srgbClr val="0070C0"/>
                </a:solidFill>
                <a:latin typeface="Calibri"/>
                <a:ea typeface="DejaVu Sans"/>
              </a:rPr>
              <a:t>oder wenn Gas/Fernwärme oder reg. Energien nicht möglich sind 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CO</a:t>
            </a:r>
            <a:r>
              <a:rPr lang="de-DE" sz="2400" b="1" strike="noStrike" spc="-1" baseline="-24000" dirty="0">
                <a:solidFill>
                  <a:srgbClr val="0070C0"/>
                </a:solidFill>
                <a:latin typeface="Calibri"/>
                <a:ea typeface="DejaVu Sans"/>
              </a:rPr>
              <a:t>2</a:t>
            </a:r>
            <a:r>
              <a:rPr lang="de-DE" sz="2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Steuer ab 2021  7,5 ct bis 15 ct steigend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Bewährte Technik, geringer Wartungsaufwand, lange Lebensdauer</a:t>
            </a:r>
            <a:r>
              <a:rPr dirty="0"/>
              <a:t/>
            </a:r>
            <a:br>
              <a:rPr dirty="0"/>
            </a:br>
            <a:r>
              <a:rPr lang="de-DE" sz="2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Verbrennung sehr sauber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Sehr gute Primärenergienutzung 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rel. geringe Investitionskosten, Bezug kaum gefährdet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aber: </a:t>
            </a:r>
            <a:endParaRPr lang="de-DE" sz="2400" b="0" strike="noStrike" spc="-1" dirty="0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de-DE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fossiler Brennstoff, Power </a:t>
            </a:r>
            <a:r>
              <a:rPr lang="de-DE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to</a:t>
            </a:r>
            <a:r>
              <a:rPr lang="de-DE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Liquid liegt noch fern</a:t>
            </a:r>
            <a:endParaRPr lang="de-DE" sz="2400" b="0" strike="noStrike" spc="-1" dirty="0">
              <a:latin typeface="Arial"/>
            </a:endParaRPr>
          </a:p>
        </p:txBody>
      </p:sp>
      <p:sp>
        <p:nvSpPr>
          <p:cNvPr id="297" name="CustomShape 2"/>
          <p:cNvSpPr/>
          <p:nvPr/>
        </p:nvSpPr>
        <p:spPr>
          <a:xfrm>
            <a:off x="1830240" y="0"/>
            <a:ext cx="5358960" cy="477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Betrachtete Heizungsanlagen</a:t>
            </a:r>
            <a:endParaRPr lang="de-DE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257040" y="302400"/>
            <a:ext cx="8240040" cy="648684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Ölheizung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Gasheizung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Elektroheizung</a:t>
            </a:r>
            <a:r>
              <a:rPr dirty="0"/>
              <a:t/>
            </a:r>
            <a:br>
              <a:rPr dirty="0"/>
            </a:br>
            <a:r>
              <a:rPr lang="de-DE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Blockheizkraftwerk </a:t>
            </a:r>
            <a:r>
              <a:rPr lang="de-DE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(BHKW)</a:t>
            </a:r>
            <a:r>
              <a:rPr dirty="0"/>
              <a:t/>
            </a:r>
            <a:br>
              <a:rPr dirty="0"/>
            </a:br>
            <a:r>
              <a:rPr lang="de-DE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Wärmepumpe </a:t>
            </a:r>
            <a:r>
              <a:rPr dirty="0"/>
              <a:t/>
            </a:r>
            <a:br>
              <a:rPr dirty="0"/>
            </a:br>
            <a:r>
              <a:rPr lang="de-DE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Fernwärme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Nahwärme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Pelletheizung       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Zusatzheizung</a:t>
            </a:r>
            <a:r>
              <a:rPr dirty="0"/>
              <a:t/>
            </a:r>
            <a:br>
              <a:rPr dirty="0"/>
            </a:br>
            <a:r>
              <a:rPr lang="de-DE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autonome Alternativen</a:t>
            </a:r>
            <a:endParaRPr lang="de-DE" sz="2800" b="0" strike="noStrike" spc="-1" dirty="0">
              <a:latin typeface="Arial"/>
            </a:endParaRPr>
          </a:p>
        </p:txBody>
      </p:sp>
      <p:sp>
        <p:nvSpPr>
          <p:cNvPr id="299" name="CustomShape 2"/>
          <p:cNvSpPr/>
          <p:nvPr/>
        </p:nvSpPr>
        <p:spPr>
          <a:xfrm>
            <a:off x="4068360" y="728280"/>
            <a:ext cx="3120120" cy="319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Erdgas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fossil, aber CO</a:t>
            </a:r>
            <a:r>
              <a:rPr lang="de-DE" sz="1800" b="0" strike="noStrike" spc="-1" baseline="-24000" dirty="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de-DE" sz="18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geringer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als bei Öl,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 smtClean="0">
                <a:solidFill>
                  <a:srgbClr val="C00000"/>
                </a:solidFill>
                <a:latin typeface="Calibri"/>
                <a:ea typeface="DejaVu Sans"/>
                <a:hlinkClick r:id="rId3"/>
              </a:rPr>
              <a:t>ESTW: Öko-Gas erhältlich</a:t>
            </a:r>
            <a:r>
              <a:rPr lang="de-DE" sz="1800" b="0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sauberste 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Verbrennung, aber: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Methanverlust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bei Förderung und Transport führt zu höherer </a:t>
            </a:r>
            <a:r>
              <a:rPr lang="de-DE" sz="1800" b="0" u="sng" strike="noStrike" spc="-1" dirty="0">
                <a:solidFill>
                  <a:srgbClr val="0563C1"/>
                </a:solidFill>
                <a:uFillTx/>
                <a:latin typeface="Calibri"/>
                <a:ea typeface="DejaVu Sans"/>
                <a:hlinkClick r:id="rId4"/>
              </a:rPr>
              <a:t>Klimabelastung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!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kostengünstig in </a:t>
            </a:r>
            <a:r>
              <a:rPr lang="de-DE" sz="1800" b="0" u="sng" strike="noStrike" spc="-1" dirty="0">
                <a:solidFill>
                  <a:srgbClr val="0563C1"/>
                </a:solidFill>
                <a:uFillTx/>
                <a:latin typeface="Calibri"/>
                <a:ea typeface="DejaVu Sans"/>
                <a:hlinkClick r:id="rId5"/>
              </a:rPr>
              <a:t>Anschaffung und Betrieb</a:t>
            </a:r>
            <a:endParaRPr lang="de-DE" sz="1800" b="0" strike="noStrike" spc="-1" dirty="0">
              <a:latin typeface="Aria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1830240" y="0"/>
            <a:ext cx="5358960" cy="477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Betrachtete Heizungsanlagen</a:t>
            </a:r>
            <a:endParaRPr lang="de-DE" sz="2000" b="0" strike="noStrike" spc="-1">
              <a:latin typeface="Arial"/>
            </a:endParaRPr>
          </a:p>
        </p:txBody>
      </p:sp>
      <p:pic>
        <p:nvPicPr>
          <p:cNvPr id="301" name="Grafik 9"/>
          <p:cNvPicPr/>
          <p:nvPr/>
        </p:nvPicPr>
        <p:blipFill>
          <a:blip r:embed="rId6"/>
          <a:stretch/>
        </p:blipFill>
        <p:spPr>
          <a:xfrm>
            <a:off x="7354800" y="728280"/>
            <a:ext cx="1644840" cy="2954520"/>
          </a:xfrm>
          <a:prstGeom prst="rect">
            <a:avLst/>
          </a:prstGeom>
          <a:ln>
            <a:noFill/>
          </a:ln>
        </p:spPr>
      </p:pic>
      <p:grpSp>
        <p:nvGrpSpPr>
          <p:cNvPr id="302" name="Group 4"/>
          <p:cNvGrpSpPr/>
          <p:nvPr/>
        </p:nvGrpSpPr>
        <p:grpSpPr>
          <a:xfrm>
            <a:off x="3519000" y="4114800"/>
            <a:ext cx="5480640" cy="2495520"/>
            <a:chOff x="3519000" y="4114800"/>
            <a:chExt cx="5480640" cy="2495520"/>
          </a:xfrm>
        </p:grpSpPr>
        <p:grpSp>
          <p:nvGrpSpPr>
            <p:cNvPr id="303" name="Group 5"/>
            <p:cNvGrpSpPr/>
            <p:nvPr/>
          </p:nvGrpSpPr>
          <p:grpSpPr>
            <a:xfrm>
              <a:off x="3519000" y="4114800"/>
              <a:ext cx="5480640" cy="2495520"/>
              <a:chOff x="3519000" y="4114800"/>
              <a:chExt cx="5480640" cy="2495520"/>
            </a:xfrm>
          </p:grpSpPr>
          <p:grpSp>
            <p:nvGrpSpPr>
              <p:cNvPr id="304" name="Group 6"/>
              <p:cNvGrpSpPr/>
              <p:nvPr/>
            </p:nvGrpSpPr>
            <p:grpSpPr>
              <a:xfrm>
                <a:off x="3519000" y="4114800"/>
                <a:ext cx="5378760" cy="2495520"/>
                <a:chOff x="3519000" y="4114800"/>
                <a:chExt cx="5378760" cy="2495520"/>
              </a:xfrm>
            </p:grpSpPr>
            <p:sp>
              <p:nvSpPr>
                <p:cNvPr id="305" name="CustomShape 7"/>
                <p:cNvSpPr/>
                <p:nvPr/>
              </p:nvSpPr>
              <p:spPr>
                <a:xfrm>
                  <a:off x="3519000" y="4837680"/>
                  <a:ext cx="2929680" cy="17726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de-DE" sz="1800" b="1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rPr>
                    <a:t>Flüssiggas</a:t>
                  </a:r>
                  <a:endParaRPr lang="de-DE" sz="1800" b="0" strike="noStrike" spc="-1">
                    <a:latin typeface="Arial"/>
                  </a:endParaRPr>
                </a:p>
                <a:p>
                  <a:pPr>
                    <a:lnSpc>
                      <a:spcPct val="100000"/>
                    </a:lnSpc>
                  </a:pPr>
                  <a:r>
                    <a:rPr lang="de-DE" sz="18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rPr>
                    <a:t>weniger CO</a:t>
                  </a:r>
                  <a:r>
                    <a:rPr lang="de-DE" sz="1800" b="0" strike="noStrike" spc="-1" baseline="-24000">
                      <a:solidFill>
                        <a:srgbClr val="000000"/>
                      </a:solidFill>
                      <a:latin typeface="Calibri"/>
                      <a:ea typeface="DejaVu Sans"/>
                    </a:rPr>
                    <a:t>2 </a:t>
                  </a:r>
                  <a:r>
                    <a:rPr lang="de-DE" sz="18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rPr>
                    <a:t>als bei Öl,</a:t>
                  </a:r>
                  <a:endParaRPr lang="de-DE" sz="1800" b="0" strike="noStrike" spc="-1">
                    <a:latin typeface="Arial"/>
                  </a:endParaRPr>
                </a:p>
                <a:p>
                  <a:pPr>
                    <a:lnSpc>
                      <a:spcPct val="100000"/>
                    </a:lnSpc>
                  </a:pPr>
                  <a:r>
                    <a:rPr lang="de-DE" sz="1800" b="0" u="sng" strike="noStrike" spc="-1">
                      <a:solidFill>
                        <a:srgbClr val="0563C1"/>
                      </a:solidFill>
                      <a:uFillTx/>
                      <a:latin typeface="Calibri"/>
                      <a:ea typeface="DejaVu Sans"/>
                      <a:hlinkClick r:id="rId7"/>
                    </a:rPr>
                    <a:t>kostengünstig, </a:t>
                  </a:r>
                  <a:endParaRPr lang="de-DE" sz="1800" b="0" strike="noStrike" spc="-1">
                    <a:latin typeface="Arial"/>
                  </a:endParaRPr>
                </a:p>
                <a:p>
                  <a:pPr>
                    <a:lnSpc>
                      <a:spcPct val="100000"/>
                    </a:lnSpc>
                  </a:pPr>
                  <a:r>
                    <a:rPr lang="de-DE" sz="18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rPr>
                    <a:t>sehr saubere </a:t>
                  </a:r>
                  <a:endParaRPr lang="de-DE" sz="1800" b="0" strike="noStrike" spc="-1">
                    <a:latin typeface="Arial"/>
                  </a:endParaRPr>
                </a:p>
                <a:p>
                  <a:pPr>
                    <a:lnSpc>
                      <a:spcPct val="100000"/>
                    </a:lnSpc>
                  </a:pPr>
                  <a:r>
                    <a:rPr lang="de-DE" sz="18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rPr>
                    <a:t>Verbrennung </a:t>
                  </a:r>
                  <a:endParaRPr lang="de-DE" sz="1800" b="0" strike="noStrike" spc="-1">
                    <a:latin typeface="Arial"/>
                  </a:endParaRPr>
                </a:p>
                <a:p>
                  <a:pPr>
                    <a:lnSpc>
                      <a:spcPct val="100000"/>
                    </a:lnSpc>
                  </a:pPr>
                  <a:r>
                    <a:rPr lang="de-DE" sz="18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rPr>
                    <a:t>aber auch fossil </a:t>
                  </a:r>
                  <a:endParaRPr lang="de-DE" sz="1800" b="0" strike="noStrike" spc="-1">
                    <a:latin typeface="Arial"/>
                  </a:endParaRPr>
                </a:p>
              </p:txBody>
            </p:sp>
            <p:sp>
              <p:nvSpPr>
                <p:cNvPr id="306" name="CustomShape 8"/>
                <p:cNvSpPr/>
                <p:nvPr/>
              </p:nvSpPr>
              <p:spPr>
                <a:xfrm>
                  <a:off x="3734640" y="4114800"/>
                  <a:ext cx="5163120" cy="425520"/>
                </a:xfrm>
                <a:prstGeom prst="rect">
                  <a:avLst/>
                </a:prstGeom>
                <a:solidFill>
                  <a:srgbClr val="C6DFB5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de-DE" sz="1800" b="0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rPr>
                    <a:t>Alternative zu Erdgas z.B. für Niedrigenergiehäuser: </a:t>
                  </a:r>
                  <a:endParaRPr lang="de-DE" sz="1800" b="0" strike="noStrike" spc="-1">
                    <a:latin typeface="Arial"/>
                  </a:endParaRPr>
                </a:p>
              </p:txBody>
            </p:sp>
          </p:grpSp>
          <p:pic>
            <p:nvPicPr>
              <p:cNvPr id="307" name="Grafik 11"/>
              <p:cNvPicPr/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>
              <a:xfrm>
                <a:off x="6616080" y="4837680"/>
                <a:ext cx="2383560" cy="174960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308" name="Grafik 12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5454360" y="5568480"/>
              <a:ext cx="796320" cy="91260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202680" y="302400"/>
            <a:ext cx="8845920" cy="648684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Ölheizung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Gasheizung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FF0000"/>
                </a:solidFill>
                <a:latin typeface="Calibri"/>
                <a:ea typeface="DejaVu Sans"/>
              </a:rPr>
              <a:t>Elektroheizung</a:t>
            </a:r>
            <a:r>
              <a:t/>
            </a:r>
            <a:br/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Blockheizkraftwerk </a:t>
            </a:r>
            <a:r>
              <a:rPr lang="de-DE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(BHKW)</a:t>
            </a:r>
            <a:r>
              <a:t/>
            </a:r>
            <a:br/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Wärmepumpe </a:t>
            </a:r>
            <a:r>
              <a:t/>
            </a:r>
            <a:br/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Fernwärme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Nahwärme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Pelletheizung       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Zusatzheizung</a:t>
            </a:r>
            <a:r>
              <a:t/>
            </a:r>
            <a:br/>
            <a:r>
              <a:rPr lang="de-DE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autonome Alternativen</a:t>
            </a:r>
            <a:endParaRPr lang="de-DE" sz="2800" b="0" strike="noStrike" spc="-1"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4395960" y="4353480"/>
            <a:ext cx="4170240" cy="2009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noch nicht generell zu empfehlen</a:t>
            </a:r>
            <a:r>
              <a:t/>
            </a:r>
            <a:br/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wenn heute, dann für selten beheizte Räume oder nur gewisse Orte im Raum,</a:t>
            </a: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wie Dusche, Wickeltisch u.ä.</a:t>
            </a:r>
            <a:r>
              <a:t/>
            </a:r>
            <a:br/>
            <a:r>
              <a:t/>
            </a:r>
            <a:br/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und dann möglichst als </a:t>
            </a:r>
            <a:r>
              <a:rPr lang="de-DE" sz="1800" b="0" u="sng" strike="noStrike" spc="-1">
                <a:solidFill>
                  <a:srgbClr val="0563C1"/>
                </a:solidFill>
                <a:uFillTx/>
                <a:latin typeface="Calibri"/>
                <a:ea typeface="DejaVu Sans"/>
                <a:hlinkClick r:id="rId3"/>
              </a:rPr>
              <a:t>Infrarotstrahler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311" name="CustomShape 3"/>
          <p:cNvSpPr/>
          <p:nvPr/>
        </p:nvSpPr>
        <p:spPr>
          <a:xfrm>
            <a:off x="1830240" y="0"/>
            <a:ext cx="5358960" cy="477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Betrachtete Heizungsanlagen</a:t>
            </a:r>
            <a:endParaRPr lang="de-DE" sz="2000" b="0" strike="noStrike" spc="-1">
              <a:latin typeface="Arial"/>
            </a:endParaRPr>
          </a:p>
        </p:txBody>
      </p:sp>
      <p:pic>
        <p:nvPicPr>
          <p:cNvPr id="312" name="Grafik 2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079240" y="698760"/>
            <a:ext cx="3715920" cy="313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4049</Words>
  <Application>Microsoft Office PowerPoint</Application>
  <PresentationFormat>Bildschirmpräsentation (4:3)</PresentationFormat>
  <Paragraphs>668</Paragraphs>
  <Slides>56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56</vt:i4>
      </vt:variant>
    </vt:vector>
  </HeadingPairs>
  <TitlesOfParts>
    <vt:vector size="68" baseType="lpstr">
      <vt:lpstr>Arial</vt:lpstr>
      <vt:lpstr>Calibri</vt:lpstr>
      <vt:lpstr>Calibri Light</vt:lpstr>
      <vt:lpstr>DejaVu Sans</vt:lpstr>
      <vt:lpstr>Lucida Sans Unicode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Win10 Home x64</dc:creator>
  <dc:description/>
  <cp:lastModifiedBy>Win7 Pro x64</cp:lastModifiedBy>
  <cp:revision>156</cp:revision>
  <dcterms:created xsi:type="dcterms:W3CDTF">2019-12-30T19:30:59Z</dcterms:created>
  <dcterms:modified xsi:type="dcterms:W3CDTF">2025-05-30T12:21:29Z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22</vt:i4>
  </property>
  <property fmtid="{D5CDD505-2E9C-101B-9397-08002B2CF9AE}" pid="8" name="PresentationFormat">
    <vt:lpwstr>Bildschirmpräsentation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77</vt:i4>
  </property>
</Properties>
</file>